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7" r:id="rId1"/>
  </p:sldMasterIdLst>
  <p:sldIdLst>
    <p:sldId id="256" r:id="rId2"/>
    <p:sldId id="265" r:id="rId3"/>
    <p:sldId id="257" r:id="rId4"/>
    <p:sldId id="259" r:id="rId5"/>
    <p:sldId id="260" r:id="rId6"/>
    <p:sldId id="261" r:id="rId7"/>
    <p:sldId id="264"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5230"/>
  </p:normalViewPr>
  <p:slideViewPr>
    <p:cSldViewPr snapToGrid="0" snapToObjects="1">
      <p:cViewPr varScale="1">
        <p:scale>
          <a:sx n="127" d="100"/>
          <a:sy n="127" d="100"/>
        </p:scale>
        <p:origin x="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486926-DF5D-46A6-A762-7D3D2A2EDB97}"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4ECB304-DE3E-4F7A-8317-832EF947C4C0}">
      <dgm:prSet/>
      <dgm:spPr/>
      <dgm:t>
        <a:bodyPr/>
        <a:lstStyle/>
        <a:p>
          <a:r>
            <a:rPr lang="en-US" b="1" dirty="0"/>
            <a:t>Invite the attendee closer and inform them of all CryoPlace services offered, including where we are located and hours of operation</a:t>
          </a:r>
          <a:endParaRPr lang="en-US" dirty="0"/>
        </a:p>
      </dgm:t>
    </dgm:pt>
    <dgm:pt modelId="{60641EC7-ACD9-4AF3-BC25-1FF4B1935B63}" type="parTrans" cxnId="{3F11F01E-B1CC-468B-B0DF-F4A2A42AE090}">
      <dgm:prSet/>
      <dgm:spPr/>
      <dgm:t>
        <a:bodyPr/>
        <a:lstStyle/>
        <a:p>
          <a:endParaRPr lang="en-US"/>
        </a:p>
      </dgm:t>
    </dgm:pt>
    <dgm:pt modelId="{9A1E17AA-B963-42EE-943D-8F6D483FE651}" type="sibTrans" cxnId="{3F11F01E-B1CC-468B-B0DF-F4A2A42AE090}">
      <dgm:prSet/>
      <dgm:spPr/>
      <dgm:t>
        <a:bodyPr/>
        <a:lstStyle/>
        <a:p>
          <a:endParaRPr lang="en-US"/>
        </a:p>
      </dgm:t>
    </dgm:pt>
    <dgm:pt modelId="{52583B38-E37A-4DBA-90AD-71A1B4FF0553}">
      <dgm:prSet/>
      <dgm:spPr/>
      <dgm:t>
        <a:bodyPr/>
        <a:lstStyle/>
        <a:p>
          <a:r>
            <a:rPr lang="en-US" i="1"/>
            <a:t>It’s best to </a:t>
          </a:r>
          <a:r>
            <a:rPr lang="en-US" i="1" u="sng"/>
            <a:t>stand</a:t>
          </a:r>
          <a:r>
            <a:rPr lang="en-US" i="1"/>
            <a:t> in front of the displays and not sit when presenting this information. Standing allows you to sound clearer, more confident, and appear more relaxed. </a:t>
          </a:r>
          <a:endParaRPr lang="en-US"/>
        </a:p>
      </dgm:t>
    </dgm:pt>
    <dgm:pt modelId="{7A4BA242-49F9-4477-9128-DD79D51D72BB}" type="parTrans" cxnId="{10C2C4EC-EEDC-46FE-9177-A52CB0C05350}">
      <dgm:prSet/>
      <dgm:spPr/>
      <dgm:t>
        <a:bodyPr/>
        <a:lstStyle/>
        <a:p>
          <a:endParaRPr lang="en-US"/>
        </a:p>
      </dgm:t>
    </dgm:pt>
    <dgm:pt modelId="{C5BC2044-3A53-4CCC-ACB8-4DE2A3692101}" type="sibTrans" cxnId="{10C2C4EC-EEDC-46FE-9177-A52CB0C05350}">
      <dgm:prSet/>
      <dgm:spPr/>
      <dgm:t>
        <a:bodyPr/>
        <a:lstStyle/>
        <a:p>
          <a:endParaRPr lang="en-US"/>
        </a:p>
      </dgm:t>
    </dgm:pt>
    <dgm:pt modelId="{4B21ECEF-0D15-B84A-B80B-068CC8F1008D}" type="pres">
      <dgm:prSet presAssocID="{6D486926-DF5D-46A6-A762-7D3D2A2EDB97}" presName="hierChild1" presStyleCnt="0">
        <dgm:presLayoutVars>
          <dgm:chPref val="1"/>
          <dgm:dir/>
          <dgm:animOne val="branch"/>
          <dgm:animLvl val="lvl"/>
          <dgm:resizeHandles/>
        </dgm:presLayoutVars>
      </dgm:prSet>
      <dgm:spPr/>
    </dgm:pt>
    <dgm:pt modelId="{14F77D54-58E0-DC49-B17D-CEA30BAEBBCF}" type="pres">
      <dgm:prSet presAssocID="{04ECB304-DE3E-4F7A-8317-832EF947C4C0}" presName="hierRoot1" presStyleCnt="0"/>
      <dgm:spPr/>
    </dgm:pt>
    <dgm:pt modelId="{2B832BA6-2F0B-9D45-B434-760473CE95E1}" type="pres">
      <dgm:prSet presAssocID="{04ECB304-DE3E-4F7A-8317-832EF947C4C0}" presName="composite" presStyleCnt="0"/>
      <dgm:spPr/>
    </dgm:pt>
    <dgm:pt modelId="{44985931-21A2-464D-B467-6D1BF1C3612D}" type="pres">
      <dgm:prSet presAssocID="{04ECB304-DE3E-4F7A-8317-832EF947C4C0}" presName="background" presStyleLbl="node0" presStyleIdx="0" presStyleCnt="2"/>
      <dgm:spPr/>
    </dgm:pt>
    <dgm:pt modelId="{FD04F4D6-4D4E-4540-922F-49F6CA79F073}" type="pres">
      <dgm:prSet presAssocID="{04ECB304-DE3E-4F7A-8317-832EF947C4C0}" presName="text" presStyleLbl="fgAcc0" presStyleIdx="0" presStyleCnt="2">
        <dgm:presLayoutVars>
          <dgm:chPref val="3"/>
        </dgm:presLayoutVars>
      </dgm:prSet>
      <dgm:spPr/>
    </dgm:pt>
    <dgm:pt modelId="{ECCCF8B8-9981-E545-B1C7-F3F7BA0A7BD4}" type="pres">
      <dgm:prSet presAssocID="{04ECB304-DE3E-4F7A-8317-832EF947C4C0}" presName="hierChild2" presStyleCnt="0"/>
      <dgm:spPr/>
    </dgm:pt>
    <dgm:pt modelId="{7F95673D-034E-4E47-B14C-04904E2CAA63}" type="pres">
      <dgm:prSet presAssocID="{52583B38-E37A-4DBA-90AD-71A1B4FF0553}" presName="hierRoot1" presStyleCnt="0"/>
      <dgm:spPr/>
    </dgm:pt>
    <dgm:pt modelId="{A62A3486-0D38-C145-9931-78825845EF48}" type="pres">
      <dgm:prSet presAssocID="{52583B38-E37A-4DBA-90AD-71A1B4FF0553}" presName="composite" presStyleCnt="0"/>
      <dgm:spPr/>
    </dgm:pt>
    <dgm:pt modelId="{CB25F130-1644-6E4B-93F3-84AAAC372412}" type="pres">
      <dgm:prSet presAssocID="{52583B38-E37A-4DBA-90AD-71A1B4FF0553}" presName="background" presStyleLbl="node0" presStyleIdx="1" presStyleCnt="2"/>
      <dgm:spPr/>
    </dgm:pt>
    <dgm:pt modelId="{CB81AF22-4468-1E44-87B2-E8EEA65CEB29}" type="pres">
      <dgm:prSet presAssocID="{52583B38-E37A-4DBA-90AD-71A1B4FF0553}" presName="text" presStyleLbl="fgAcc0" presStyleIdx="1" presStyleCnt="2">
        <dgm:presLayoutVars>
          <dgm:chPref val="3"/>
        </dgm:presLayoutVars>
      </dgm:prSet>
      <dgm:spPr/>
    </dgm:pt>
    <dgm:pt modelId="{6D6EAE2D-D74E-1040-936B-D9B6219DE8C1}" type="pres">
      <dgm:prSet presAssocID="{52583B38-E37A-4DBA-90AD-71A1B4FF0553}" presName="hierChild2" presStyleCnt="0"/>
      <dgm:spPr/>
    </dgm:pt>
  </dgm:ptLst>
  <dgm:cxnLst>
    <dgm:cxn modelId="{3F11F01E-B1CC-468B-B0DF-F4A2A42AE090}" srcId="{6D486926-DF5D-46A6-A762-7D3D2A2EDB97}" destId="{04ECB304-DE3E-4F7A-8317-832EF947C4C0}" srcOrd="0" destOrd="0" parTransId="{60641EC7-ACD9-4AF3-BC25-1FF4B1935B63}" sibTransId="{9A1E17AA-B963-42EE-943D-8F6D483FE651}"/>
    <dgm:cxn modelId="{F3F03A82-8380-E14B-9A5E-F8B104324053}" type="presOf" srcId="{52583B38-E37A-4DBA-90AD-71A1B4FF0553}" destId="{CB81AF22-4468-1E44-87B2-E8EEA65CEB29}" srcOrd="0" destOrd="0" presId="urn:microsoft.com/office/officeart/2005/8/layout/hierarchy1"/>
    <dgm:cxn modelId="{3CEC2D8E-069A-694D-9F96-AAEBE3D0860F}" type="presOf" srcId="{04ECB304-DE3E-4F7A-8317-832EF947C4C0}" destId="{FD04F4D6-4D4E-4540-922F-49F6CA79F073}" srcOrd="0" destOrd="0" presId="urn:microsoft.com/office/officeart/2005/8/layout/hierarchy1"/>
    <dgm:cxn modelId="{7C3305AD-DA69-D045-9088-9CC95BD61243}" type="presOf" srcId="{6D486926-DF5D-46A6-A762-7D3D2A2EDB97}" destId="{4B21ECEF-0D15-B84A-B80B-068CC8F1008D}" srcOrd="0" destOrd="0" presId="urn:microsoft.com/office/officeart/2005/8/layout/hierarchy1"/>
    <dgm:cxn modelId="{10C2C4EC-EEDC-46FE-9177-A52CB0C05350}" srcId="{6D486926-DF5D-46A6-A762-7D3D2A2EDB97}" destId="{52583B38-E37A-4DBA-90AD-71A1B4FF0553}" srcOrd="1" destOrd="0" parTransId="{7A4BA242-49F9-4477-9128-DD79D51D72BB}" sibTransId="{C5BC2044-3A53-4CCC-ACB8-4DE2A3692101}"/>
    <dgm:cxn modelId="{E538B2CE-9A02-EA48-B845-B8AFD5F6646E}" type="presParOf" srcId="{4B21ECEF-0D15-B84A-B80B-068CC8F1008D}" destId="{14F77D54-58E0-DC49-B17D-CEA30BAEBBCF}" srcOrd="0" destOrd="0" presId="urn:microsoft.com/office/officeart/2005/8/layout/hierarchy1"/>
    <dgm:cxn modelId="{59764752-5D6B-4541-ABE8-DA9C833D7262}" type="presParOf" srcId="{14F77D54-58E0-DC49-B17D-CEA30BAEBBCF}" destId="{2B832BA6-2F0B-9D45-B434-760473CE95E1}" srcOrd="0" destOrd="0" presId="urn:microsoft.com/office/officeart/2005/8/layout/hierarchy1"/>
    <dgm:cxn modelId="{CAB7A572-1319-F045-976F-D14F6F0BEC97}" type="presParOf" srcId="{2B832BA6-2F0B-9D45-B434-760473CE95E1}" destId="{44985931-21A2-464D-B467-6D1BF1C3612D}" srcOrd="0" destOrd="0" presId="urn:microsoft.com/office/officeart/2005/8/layout/hierarchy1"/>
    <dgm:cxn modelId="{B09ED1D6-5893-8345-B9E4-DD36BC0949FC}" type="presParOf" srcId="{2B832BA6-2F0B-9D45-B434-760473CE95E1}" destId="{FD04F4D6-4D4E-4540-922F-49F6CA79F073}" srcOrd="1" destOrd="0" presId="urn:microsoft.com/office/officeart/2005/8/layout/hierarchy1"/>
    <dgm:cxn modelId="{47523BED-1770-9A44-B591-3432E43461FA}" type="presParOf" srcId="{14F77D54-58E0-DC49-B17D-CEA30BAEBBCF}" destId="{ECCCF8B8-9981-E545-B1C7-F3F7BA0A7BD4}" srcOrd="1" destOrd="0" presId="urn:microsoft.com/office/officeart/2005/8/layout/hierarchy1"/>
    <dgm:cxn modelId="{110EE353-9D75-3846-9AAF-BE5922B8D5A3}" type="presParOf" srcId="{4B21ECEF-0D15-B84A-B80B-068CC8F1008D}" destId="{7F95673D-034E-4E47-B14C-04904E2CAA63}" srcOrd="1" destOrd="0" presId="urn:microsoft.com/office/officeart/2005/8/layout/hierarchy1"/>
    <dgm:cxn modelId="{2E661032-10A2-8F41-8C4C-B768259DAB4D}" type="presParOf" srcId="{7F95673D-034E-4E47-B14C-04904E2CAA63}" destId="{A62A3486-0D38-C145-9931-78825845EF48}" srcOrd="0" destOrd="0" presId="urn:microsoft.com/office/officeart/2005/8/layout/hierarchy1"/>
    <dgm:cxn modelId="{9E82CA8F-4068-8D40-BD93-0A6A1E674A83}" type="presParOf" srcId="{A62A3486-0D38-C145-9931-78825845EF48}" destId="{CB25F130-1644-6E4B-93F3-84AAAC372412}" srcOrd="0" destOrd="0" presId="urn:microsoft.com/office/officeart/2005/8/layout/hierarchy1"/>
    <dgm:cxn modelId="{34F50E00-23A4-C94C-9F92-29FCD943B55C}" type="presParOf" srcId="{A62A3486-0D38-C145-9931-78825845EF48}" destId="{CB81AF22-4468-1E44-87B2-E8EEA65CEB29}" srcOrd="1" destOrd="0" presId="urn:microsoft.com/office/officeart/2005/8/layout/hierarchy1"/>
    <dgm:cxn modelId="{0F7B9D96-1C8B-CB47-9513-D3D53416B2B6}" type="presParOf" srcId="{7F95673D-034E-4E47-B14C-04904E2CAA63}" destId="{6D6EAE2D-D74E-1040-936B-D9B6219DE8C1}"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385708-365B-4846-86B5-758BEE75BE8D}" type="doc">
      <dgm:prSet loTypeId="urn:microsoft.com/office/officeart/2016/7/layout/LinearBlockProcessNumbered" loCatId="process" qsTypeId="urn:microsoft.com/office/officeart/2005/8/quickstyle/simple4" qsCatId="simple" csTypeId="urn:microsoft.com/office/officeart/2005/8/colors/colorful2" csCatId="colorful" phldr="1"/>
      <dgm:spPr/>
      <dgm:t>
        <a:bodyPr/>
        <a:lstStyle/>
        <a:p>
          <a:endParaRPr lang="en-US"/>
        </a:p>
      </dgm:t>
    </dgm:pt>
    <dgm:pt modelId="{15B12AB4-5FE4-4AC0-AE98-BCD7EDB4937F}">
      <dgm:prSet/>
      <dgm:spPr/>
      <dgm:t>
        <a:bodyPr/>
        <a:lstStyle/>
        <a:p>
          <a:r>
            <a:rPr lang="en-US" b="1" i="1"/>
            <a:t>Be present; Be a part of the event and avoid sitting waiting on the clock or scrolling on the phone.</a:t>
          </a:r>
          <a:endParaRPr lang="en-US"/>
        </a:p>
      </dgm:t>
    </dgm:pt>
    <dgm:pt modelId="{3CB64B35-5AB6-4A44-883D-13A70B186B4C}" type="parTrans" cxnId="{23845338-AAF9-4C95-8E1A-EDB737C45387}">
      <dgm:prSet/>
      <dgm:spPr/>
      <dgm:t>
        <a:bodyPr/>
        <a:lstStyle/>
        <a:p>
          <a:endParaRPr lang="en-US"/>
        </a:p>
      </dgm:t>
    </dgm:pt>
    <dgm:pt modelId="{49870C18-B1D7-412A-B288-7DD9E0192654}" type="sibTrans" cxnId="{23845338-AAF9-4C95-8E1A-EDB737C45387}">
      <dgm:prSet phldrT="01" phldr="0"/>
      <dgm:spPr/>
      <dgm:t>
        <a:bodyPr/>
        <a:lstStyle/>
        <a:p>
          <a:r>
            <a:rPr lang="en-US"/>
            <a:t>01</a:t>
          </a:r>
        </a:p>
      </dgm:t>
    </dgm:pt>
    <dgm:pt modelId="{AF100F17-079A-4794-AB65-19737D7E3225}">
      <dgm:prSet/>
      <dgm:spPr/>
      <dgm:t>
        <a:bodyPr/>
        <a:lstStyle/>
        <a:p>
          <a:r>
            <a:rPr lang="en-US" b="1" i="1" dirty="0"/>
            <a:t>Be aware by watching the </a:t>
          </a:r>
          <a:r>
            <a:rPr lang="en-US" b="1" i="1" dirty="0" err="1"/>
            <a:t>normatec</a:t>
          </a:r>
          <a:r>
            <a:rPr lang="en-US" b="1" i="1" dirty="0"/>
            <a:t> screen for time and errors. </a:t>
          </a:r>
        </a:p>
        <a:p>
          <a:endParaRPr lang="en-US" b="1" i="1" dirty="0"/>
        </a:p>
        <a:p>
          <a:r>
            <a:rPr lang="en-US" b="1" i="1" dirty="0"/>
            <a:t>Take LOADS of participant pictures and post to the </a:t>
          </a:r>
          <a:r>
            <a:rPr lang="en-US" b="1" i="1" dirty="0" err="1"/>
            <a:t>Cryoplace</a:t>
          </a:r>
          <a:r>
            <a:rPr lang="en-US" b="1" i="1" dirty="0"/>
            <a:t> </a:t>
          </a:r>
          <a:r>
            <a:rPr lang="en-US" b="1" i="1" dirty="0" err="1"/>
            <a:t>groupme</a:t>
          </a:r>
          <a:r>
            <a:rPr lang="en-US" b="1" i="1" dirty="0"/>
            <a:t>.</a:t>
          </a:r>
          <a:endParaRPr lang="en-US" dirty="0"/>
        </a:p>
      </dgm:t>
    </dgm:pt>
    <dgm:pt modelId="{6E39F263-ACA0-4585-8CAC-87529F0649A8}" type="parTrans" cxnId="{68AC777D-2B28-4DA1-B7E8-10012E1B0D7F}">
      <dgm:prSet/>
      <dgm:spPr/>
      <dgm:t>
        <a:bodyPr/>
        <a:lstStyle/>
        <a:p>
          <a:endParaRPr lang="en-US"/>
        </a:p>
      </dgm:t>
    </dgm:pt>
    <dgm:pt modelId="{C34FB96E-647B-4D0D-A856-6115AFADB33F}" type="sibTrans" cxnId="{68AC777D-2B28-4DA1-B7E8-10012E1B0D7F}">
      <dgm:prSet phldrT="02" phldr="0"/>
      <dgm:spPr/>
      <dgm:t>
        <a:bodyPr/>
        <a:lstStyle/>
        <a:p>
          <a:r>
            <a:rPr lang="en-US"/>
            <a:t>02</a:t>
          </a:r>
        </a:p>
      </dgm:t>
    </dgm:pt>
    <dgm:pt modelId="{75F2F397-E492-459F-BB6E-18807B5B29ED}">
      <dgm:prSet/>
      <dgm:spPr/>
      <dgm:t>
        <a:bodyPr/>
        <a:lstStyle/>
        <a:p>
          <a:r>
            <a:rPr lang="en-US" b="1" i="1"/>
            <a:t>Be careful with the equipment; Depress the release completely before beginning to pull the hose. Transport the equipment with care. Do not drop the hose or brain. Be aware of the zipper.</a:t>
          </a:r>
          <a:endParaRPr lang="en-US"/>
        </a:p>
      </dgm:t>
    </dgm:pt>
    <dgm:pt modelId="{A7F0E1CD-8191-47B2-9F5A-178FDC2C3A8B}" type="parTrans" cxnId="{CEFE5A4C-8CEC-4AD1-B188-537C27174EE4}">
      <dgm:prSet/>
      <dgm:spPr/>
      <dgm:t>
        <a:bodyPr/>
        <a:lstStyle/>
        <a:p>
          <a:endParaRPr lang="en-US"/>
        </a:p>
      </dgm:t>
    </dgm:pt>
    <dgm:pt modelId="{813E12C2-1179-443E-9606-5FC0ED0EBAA8}" type="sibTrans" cxnId="{CEFE5A4C-8CEC-4AD1-B188-537C27174EE4}">
      <dgm:prSet phldrT="03" phldr="0"/>
      <dgm:spPr/>
      <dgm:t>
        <a:bodyPr/>
        <a:lstStyle/>
        <a:p>
          <a:r>
            <a:rPr lang="en-US"/>
            <a:t>03</a:t>
          </a:r>
        </a:p>
      </dgm:t>
    </dgm:pt>
    <dgm:pt modelId="{72F2E7FB-8FEF-427B-890D-C49E7793CFF0}">
      <dgm:prSet/>
      <dgm:spPr/>
      <dgm:t>
        <a:bodyPr/>
        <a:lstStyle/>
        <a:p>
          <a:r>
            <a:rPr lang="en-US" b="1" i="1"/>
            <a:t>Share the device website with anyone that inquires about having equipment at home and tell them to text us at 855-CryoNow for the link.</a:t>
          </a:r>
          <a:endParaRPr lang="en-US"/>
        </a:p>
      </dgm:t>
    </dgm:pt>
    <dgm:pt modelId="{9263334A-0F84-4411-AB54-E8F9B65EEF65}" type="parTrans" cxnId="{D6FE7417-9791-4594-B317-616E3085651C}">
      <dgm:prSet/>
      <dgm:spPr/>
      <dgm:t>
        <a:bodyPr/>
        <a:lstStyle/>
        <a:p>
          <a:endParaRPr lang="en-US"/>
        </a:p>
      </dgm:t>
    </dgm:pt>
    <dgm:pt modelId="{5BDBC39F-3CAC-457F-9231-EEE8E7476E75}" type="sibTrans" cxnId="{D6FE7417-9791-4594-B317-616E3085651C}">
      <dgm:prSet phldrT="04" phldr="0"/>
      <dgm:spPr/>
      <dgm:t>
        <a:bodyPr/>
        <a:lstStyle/>
        <a:p>
          <a:r>
            <a:rPr lang="en-US"/>
            <a:t>04</a:t>
          </a:r>
        </a:p>
      </dgm:t>
    </dgm:pt>
    <dgm:pt modelId="{4CE83FCC-04B7-E94A-A144-C583400124ED}" type="pres">
      <dgm:prSet presAssocID="{D9385708-365B-4846-86B5-758BEE75BE8D}" presName="Name0" presStyleCnt="0">
        <dgm:presLayoutVars>
          <dgm:animLvl val="lvl"/>
          <dgm:resizeHandles val="exact"/>
        </dgm:presLayoutVars>
      </dgm:prSet>
      <dgm:spPr/>
    </dgm:pt>
    <dgm:pt modelId="{3D60C7FF-6576-1B40-A4EF-66777EF14203}" type="pres">
      <dgm:prSet presAssocID="{15B12AB4-5FE4-4AC0-AE98-BCD7EDB4937F}" presName="compositeNode" presStyleCnt="0">
        <dgm:presLayoutVars>
          <dgm:bulletEnabled val="1"/>
        </dgm:presLayoutVars>
      </dgm:prSet>
      <dgm:spPr/>
    </dgm:pt>
    <dgm:pt modelId="{45DA2615-B2DC-9545-BF44-EAD9DA153437}" type="pres">
      <dgm:prSet presAssocID="{15B12AB4-5FE4-4AC0-AE98-BCD7EDB4937F}" presName="bgRect" presStyleLbl="alignNode1" presStyleIdx="0" presStyleCnt="4"/>
      <dgm:spPr/>
    </dgm:pt>
    <dgm:pt modelId="{B02A293E-8850-864A-A9C0-1606DF57169A}" type="pres">
      <dgm:prSet presAssocID="{49870C18-B1D7-412A-B288-7DD9E0192654}" presName="sibTransNodeRect" presStyleLbl="alignNode1" presStyleIdx="0" presStyleCnt="4">
        <dgm:presLayoutVars>
          <dgm:chMax val="0"/>
          <dgm:bulletEnabled val="1"/>
        </dgm:presLayoutVars>
      </dgm:prSet>
      <dgm:spPr/>
    </dgm:pt>
    <dgm:pt modelId="{4C967628-F61C-4C4C-AE4A-5E7305515E7E}" type="pres">
      <dgm:prSet presAssocID="{15B12AB4-5FE4-4AC0-AE98-BCD7EDB4937F}" presName="nodeRect" presStyleLbl="alignNode1" presStyleIdx="0" presStyleCnt="4">
        <dgm:presLayoutVars>
          <dgm:bulletEnabled val="1"/>
        </dgm:presLayoutVars>
      </dgm:prSet>
      <dgm:spPr/>
    </dgm:pt>
    <dgm:pt modelId="{845886B4-460D-7E42-A65B-993C27350E8E}" type="pres">
      <dgm:prSet presAssocID="{49870C18-B1D7-412A-B288-7DD9E0192654}" presName="sibTrans" presStyleCnt="0"/>
      <dgm:spPr/>
    </dgm:pt>
    <dgm:pt modelId="{C4323E3F-4083-C24F-9EEE-841D7766D97A}" type="pres">
      <dgm:prSet presAssocID="{AF100F17-079A-4794-AB65-19737D7E3225}" presName="compositeNode" presStyleCnt="0">
        <dgm:presLayoutVars>
          <dgm:bulletEnabled val="1"/>
        </dgm:presLayoutVars>
      </dgm:prSet>
      <dgm:spPr/>
    </dgm:pt>
    <dgm:pt modelId="{4A1789C5-5790-D145-A4FF-59DA9CF0E4E0}" type="pres">
      <dgm:prSet presAssocID="{AF100F17-079A-4794-AB65-19737D7E3225}" presName="bgRect" presStyleLbl="alignNode1" presStyleIdx="1" presStyleCnt="4"/>
      <dgm:spPr/>
    </dgm:pt>
    <dgm:pt modelId="{05D48038-CEFC-DD4C-B180-3DE9FB43CD55}" type="pres">
      <dgm:prSet presAssocID="{C34FB96E-647B-4D0D-A856-6115AFADB33F}" presName="sibTransNodeRect" presStyleLbl="alignNode1" presStyleIdx="1" presStyleCnt="4">
        <dgm:presLayoutVars>
          <dgm:chMax val="0"/>
          <dgm:bulletEnabled val="1"/>
        </dgm:presLayoutVars>
      </dgm:prSet>
      <dgm:spPr/>
    </dgm:pt>
    <dgm:pt modelId="{7C626722-F921-A648-BD38-C2352ECB5B7C}" type="pres">
      <dgm:prSet presAssocID="{AF100F17-079A-4794-AB65-19737D7E3225}" presName="nodeRect" presStyleLbl="alignNode1" presStyleIdx="1" presStyleCnt="4">
        <dgm:presLayoutVars>
          <dgm:bulletEnabled val="1"/>
        </dgm:presLayoutVars>
      </dgm:prSet>
      <dgm:spPr/>
    </dgm:pt>
    <dgm:pt modelId="{7513AE2A-3872-C146-8CD8-7638E7ABB60E}" type="pres">
      <dgm:prSet presAssocID="{C34FB96E-647B-4D0D-A856-6115AFADB33F}" presName="sibTrans" presStyleCnt="0"/>
      <dgm:spPr/>
    </dgm:pt>
    <dgm:pt modelId="{A793DB95-1BD4-4F4A-A58A-B79104894656}" type="pres">
      <dgm:prSet presAssocID="{75F2F397-E492-459F-BB6E-18807B5B29ED}" presName="compositeNode" presStyleCnt="0">
        <dgm:presLayoutVars>
          <dgm:bulletEnabled val="1"/>
        </dgm:presLayoutVars>
      </dgm:prSet>
      <dgm:spPr/>
    </dgm:pt>
    <dgm:pt modelId="{5B1CB8FD-4386-6E43-9B83-79818D3882ED}" type="pres">
      <dgm:prSet presAssocID="{75F2F397-E492-459F-BB6E-18807B5B29ED}" presName="bgRect" presStyleLbl="alignNode1" presStyleIdx="2" presStyleCnt="4"/>
      <dgm:spPr/>
    </dgm:pt>
    <dgm:pt modelId="{85418E51-83AC-E94C-964D-19BAC841B77D}" type="pres">
      <dgm:prSet presAssocID="{813E12C2-1179-443E-9606-5FC0ED0EBAA8}" presName="sibTransNodeRect" presStyleLbl="alignNode1" presStyleIdx="2" presStyleCnt="4">
        <dgm:presLayoutVars>
          <dgm:chMax val="0"/>
          <dgm:bulletEnabled val="1"/>
        </dgm:presLayoutVars>
      </dgm:prSet>
      <dgm:spPr/>
    </dgm:pt>
    <dgm:pt modelId="{728AA6C4-4A4C-0046-9102-F8249A7426FB}" type="pres">
      <dgm:prSet presAssocID="{75F2F397-E492-459F-BB6E-18807B5B29ED}" presName="nodeRect" presStyleLbl="alignNode1" presStyleIdx="2" presStyleCnt="4">
        <dgm:presLayoutVars>
          <dgm:bulletEnabled val="1"/>
        </dgm:presLayoutVars>
      </dgm:prSet>
      <dgm:spPr/>
    </dgm:pt>
    <dgm:pt modelId="{67644FF7-F4BB-4049-BD83-6F14084B9D75}" type="pres">
      <dgm:prSet presAssocID="{813E12C2-1179-443E-9606-5FC0ED0EBAA8}" presName="sibTrans" presStyleCnt="0"/>
      <dgm:spPr/>
    </dgm:pt>
    <dgm:pt modelId="{79FC22D3-0161-DC44-9DF7-D44B6FA9E7E3}" type="pres">
      <dgm:prSet presAssocID="{72F2E7FB-8FEF-427B-890D-C49E7793CFF0}" presName="compositeNode" presStyleCnt="0">
        <dgm:presLayoutVars>
          <dgm:bulletEnabled val="1"/>
        </dgm:presLayoutVars>
      </dgm:prSet>
      <dgm:spPr/>
    </dgm:pt>
    <dgm:pt modelId="{771012CF-EE0F-9D43-A6C5-B764355BA4F8}" type="pres">
      <dgm:prSet presAssocID="{72F2E7FB-8FEF-427B-890D-C49E7793CFF0}" presName="bgRect" presStyleLbl="alignNode1" presStyleIdx="3" presStyleCnt="4"/>
      <dgm:spPr/>
    </dgm:pt>
    <dgm:pt modelId="{BBB41A03-B73A-4041-92C3-9CF46832C978}" type="pres">
      <dgm:prSet presAssocID="{5BDBC39F-3CAC-457F-9231-EEE8E7476E75}" presName="sibTransNodeRect" presStyleLbl="alignNode1" presStyleIdx="3" presStyleCnt="4">
        <dgm:presLayoutVars>
          <dgm:chMax val="0"/>
          <dgm:bulletEnabled val="1"/>
        </dgm:presLayoutVars>
      </dgm:prSet>
      <dgm:spPr/>
    </dgm:pt>
    <dgm:pt modelId="{2F187A09-8EE1-B240-ACE6-A8BC1D48CBF7}" type="pres">
      <dgm:prSet presAssocID="{72F2E7FB-8FEF-427B-890D-C49E7793CFF0}" presName="nodeRect" presStyleLbl="alignNode1" presStyleIdx="3" presStyleCnt="4">
        <dgm:presLayoutVars>
          <dgm:bulletEnabled val="1"/>
        </dgm:presLayoutVars>
      </dgm:prSet>
      <dgm:spPr/>
    </dgm:pt>
  </dgm:ptLst>
  <dgm:cxnLst>
    <dgm:cxn modelId="{B846B906-A629-5B45-B599-52A7C16AB7CC}" type="presOf" srcId="{AF100F17-079A-4794-AB65-19737D7E3225}" destId="{7C626722-F921-A648-BD38-C2352ECB5B7C}" srcOrd="1" destOrd="0" presId="urn:microsoft.com/office/officeart/2016/7/layout/LinearBlockProcessNumbered"/>
    <dgm:cxn modelId="{90CCE708-174B-4D47-9AEB-FC6B970E2735}" type="presOf" srcId="{75F2F397-E492-459F-BB6E-18807B5B29ED}" destId="{5B1CB8FD-4386-6E43-9B83-79818D3882ED}" srcOrd="0" destOrd="0" presId="urn:microsoft.com/office/officeart/2016/7/layout/LinearBlockProcessNumbered"/>
    <dgm:cxn modelId="{C982C011-EE79-DF47-A903-21EECB649854}" type="presOf" srcId="{49870C18-B1D7-412A-B288-7DD9E0192654}" destId="{B02A293E-8850-864A-A9C0-1606DF57169A}" srcOrd="0" destOrd="0" presId="urn:microsoft.com/office/officeart/2016/7/layout/LinearBlockProcessNumbered"/>
    <dgm:cxn modelId="{D6FE7417-9791-4594-B317-616E3085651C}" srcId="{D9385708-365B-4846-86B5-758BEE75BE8D}" destId="{72F2E7FB-8FEF-427B-890D-C49E7793CFF0}" srcOrd="3" destOrd="0" parTransId="{9263334A-0F84-4411-AB54-E8F9B65EEF65}" sibTransId="{5BDBC39F-3CAC-457F-9231-EEE8E7476E75}"/>
    <dgm:cxn modelId="{3782B624-0D95-1347-BA9E-4AE2255D4039}" type="presOf" srcId="{5BDBC39F-3CAC-457F-9231-EEE8E7476E75}" destId="{BBB41A03-B73A-4041-92C3-9CF46832C978}" srcOrd="0" destOrd="0" presId="urn:microsoft.com/office/officeart/2016/7/layout/LinearBlockProcessNumbered"/>
    <dgm:cxn modelId="{CCB10A29-AF60-CC44-B919-E9BF94FD27C6}" type="presOf" srcId="{15B12AB4-5FE4-4AC0-AE98-BCD7EDB4937F}" destId="{45DA2615-B2DC-9545-BF44-EAD9DA153437}" srcOrd="0" destOrd="0" presId="urn:microsoft.com/office/officeart/2016/7/layout/LinearBlockProcessNumbered"/>
    <dgm:cxn modelId="{23845338-AAF9-4C95-8E1A-EDB737C45387}" srcId="{D9385708-365B-4846-86B5-758BEE75BE8D}" destId="{15B12AB4-5FE4-4AC0-AE98-BCD7EDB4937F}" srcOrd="0" destOrd="0" parTransId="{3CB64B35-5AB6-4A44-883D-13A70B186B4C}" sibTransId="{49870C18-B1D7-412A-B288-7DD9E0192654}"/>
    <dgm:cxn modelId="{CEFE5A4C-8CEC-4AD1-B188-537C27174EE4}" srcId="{D9385708-365B-4846-86B5-758BEE75BE8D}" destId="{75F2F397-E492-459F-BB6E-18807B5B29ED}" srcOrd="2" destOrd="0" parTransId="{A7F0E1CD-8191-47B2-9F5A-178FDC2C3A8B}" sibTransId="{813E12C2-1179-443E-9606-5FC0ED0EBAA8}"/>
    <dgm:cxn modelId="{8D57F74C-CEA6-C54B-99F0-A3558080EC37}" type="presOf" srcId="{D9385708-365B-4846-86B5-758BEE75BE8D}" destId="{4CE83FCC-04B7-E94A-A144-C583400124ED}" srcOrd="0" destOrd="0" presId="urn:microsoft.com/office/officeart/2016/7/layout/LinearBlockProcessNumbered"/>
    <dgm:cxn modelId="{A974876A-9642-9F41-A013-FDDE7737134D}" type="presOf" srcId="{75F2F397-E492-459F-BB6E-18807B5B29ED}" destId="{728AA6C4-4A4C-0046-9102-F8249A7426FB}" srcOrd="1" destOrd="0" presId="urn:microsoft.com/office/officeart/2016/7/layout/LinearBlockProcessNumbered"/>
    <dgm:cxn modelId="{68AC777D-2B28-4DA1-B7E8-10012E1B0D7F}" srcId="{D9385708-365B-4846-86B5-758BEE75BE8D}" destId="{AF100F17-079A-4794-AB65-19737D7E3225}" srcOrd="1" destOrd="0" parTransId="{6E39F263-ACA0-4585-8CAC-87529F0649A8}" sibTransId="{C34FB96E-647B-4D0D-A856-6115AFADB33F}"/>
    <dgm:cxn modelId="{356A887D-1751-5B4C-A32E-8EEDA8A82FFB}" type="presOf" srcId="{15B12AB4-5FE4-4AC0-AE98-BCD7EDB4937F}" destId="{4C967628-F61C-4C4C-AE4A-5E7305515E7E}" srcOrd="1" destOrd="0" presId="urn:microsoft.com/office/officeart/2016/7/layout/LinearBlockProcessNumbered"/>
    <dgm:cxn modelId="{2F50977E-02B0-4E4D-89CC-FAC37869731D}" type="presOf" srcId="{AF100F17-079A-4794-AB65-19737D7E3225}" destId="{4A1789C5-5790-D145-A4FF-59DA9CF0E4E0}" srcOrd="0" destOrd="0" presId="urn:microsoft.com/office/officeart/2016/7/layout/LinearBlockProcessNumbered"/>
    <dgm:cxn modelId="{5737D788-8CB0-8B42-B5EF-FBB722072E56}" type="presOf" srcId="{72F2E7FB-8FEF-427B-890D-C49E7793CFF0}" destId="{2F187A09-8EE1-B240-ACE6-A8BC1D48CBF7}" srcOrd="1" destOrd="0" presId="urn:microsoft.com/office/officeart/2016/7/layout/LinearBlockProcessNumbered"/>
    <dgm:cxn modelId="{998298B7-6DDB-A745-8AA5-246A888DA4EF}" type="presOf" srcId="{813E12C2-1179-443E-9606-5FC0ED0EBAA8}" destId="{85418E51-83AC-E94C-964D-19BAC841B77D}" srcOrd="0" destOrd="0" presId="urn:microsoft.com/office/officeart/2016/7/layout/LinearBlockProcessNumbered"/>
    <dgm:cxn modelId="{8DB186CA-1019-BA4E-9407-156224C9CD77}" type="presOf" srcId="{72F2E7FB-8FEF-427B-890D-C49E7793CFF0}" destId="{771012CF-EE0F-9D43-A6C5-B764355BA4F8}" srcOrd="0" destOrd="0" presId="urn:microsoft.com/office/officeart/2016/7/layout/LinearBlockProcessNumbered"/>
    <dgm:cxn modelId="{CA8726E8-201D-4E47-9DCE-D49E97FDB6EC}" type="presOf" srcId="{C34FB96E-647B-4D0D-A856-6115AFADB33F}" destId="{05D48038-CEFC-DD4C-B180-3DE9FB43CD55}" srcOrd="0" destOrd="0" presId="urn:microsoft.com/office/officeart/2016/7/layout/LinearBlockProcessNumbered"/>
    <dgm:cxn modelId="{C7857349-F7A0-9C4E-954A-11601EB59DC3}" type="presParOf" srcId="{4CE83FCC-04B7-E94A-A144-C583400124ED}" destId="{3D60C7FF-6576-1B40-A4EF-66777EF14203}" srcOrd="0" destOrd="0" presId="urn:microsoft.com/office/officeart/2016/7/layout/LinearBlockProcessNumbered"/>
    <dgm:cxn modelId="{B1CDD33D-95CB-1D40-9D88-3A739990AEE2}" type="presParOf" srcId="{3D60C7FF-6576-1B40-A4EF-66777EF14203}" destId="{45DA2615-B2DC-9545-BF44-EAD9DA153437}" srcOrd="0" destOrd="0" presId="urn:microsoft.com/office/officeart/2016/7/layout/LinearBlockProcessNumbered"/>
    <dgm:cxn modelId="{67444AA7-4F65-B14B-8E33-293762069E12}" type="presParOf" srcId="{3D60C7FF-6576-1B40-A4EF-66777EF14203}" destId="{B02A293E-8850-864A-A9C0-1606DF57169A}" srcOrd="1" destOrd="0" presId="urn:microsoft.com/office/officeart/2016/7/layout/LinearBlockProcessNumbered"/>
    <dgm:cxn modelId="{23BCD860-461A-554C-9640-31193CB46DED}" type="presParOf" srcId="{3D60C7FF-6576-1B40-A4EF-66777EF14203}" destId="{4C967628-F61C-4C4C-AE4A-5E7305515E7E}" srcOrd="2" destOrd="0" presId="urn:microsoft.com/office/officeart/2016/7/layout/LinearBlockProcessNumbered"/>
    <dgm:cxn modelId="{837C1230-DAD2-294B-AF17-969E59D76B87}" type="presParOf" srcId="{4CE83FCC-04B7-E94A-A144-C583400124ED}" destId="{845886B4-460D-7E42-A65B-993C27350E8E}" srcOrd="1" destOrd="0" presId="urn:microsoft.com/office/officeart/2016/7/layout/LinearBlockProcessNumbered"/>
    <dgm:cxn modelId="{DA53FF66-72EB-2F4F-8445-03AD326A60A7}" type="presParOf" srcId="{4CE83FCC-04B7-E94A-A144-C583400124ED}" destId="{C4323E3F-4083-C24F-9EEE-841D7766D97A}" srcOrd="2" destOrd="0" presId="urn:microsoft.com/office/officeart/2016/7/layout/LinearBlockProcessNumbered"/>
    <dgm:cxn modelId="{88B3AD66-99B6-4B42-B795-0A1EE3260976}" type="presParOf" srcId="{C4323E3F-4083-C24F-9EEE-841D7766D97A}" destId="{4A1789C5-5790-D145-A4FF-59DA9CF0E4E0}" srcOrd="0" destOrd="0" presId="urn:microsoft.com/office/officeart/2016/7/layout/LinearBlockProcessNumbered"/>
    <dgm:cxn modelId="{B01232D2-CFC0-FF4F-85D2-F6292AF9A7C3}" type="presParOf" srcId="{C4323E3F-4083-C24F-9EEE-841D7766D97A}" destId="{05D48038-CEFC-DD4C-B180-3DE9FB43CD55}" srcOrd="1" destOrd="0" presId="urn:microsoft.com/office/officeart/2016/7/layout/LinearBlockProcessNumbered"/>
    <dgm:cxn modelId="{F417AF23-5865-6F4E-8FC7-E133B9938BB3}" type="presParOf" srcId="{C4323E3F-4083-C24F-9EEE-841D7766D97A}" destId="{7C626722-F921-A648-BD38-C2352ECB5B7C}" srcOrd="2" destOrd="0" presId="urn:microsoft.com/office/officeart/2016/7/layout/LinearBlockProcessNumbered"/>
    <dgm:cxn modelId="{9349E6FB-9380-1042-94DE-BE4CF9BE92E0}" type="presParOf" srcId="{4CE83FCC-04B7-E94A-A144-C583400124ED}" destId="{7513AE2A-3872-C146-8CD8-7638E7ABB60E}" srcOrd="3" destOrd="0" presId="urn:microsoft.com/office/officeart/2016/7/layout/LinearBlockProcessNumbered"/>
    <dgm:cxn modelId="{BAEB0973-1F0C-DD4D-81D6-88396DA477D0}" type="presParOf" srcId="{4CE83FCC-04B7-E94A-A144-C583400124ED}" destId="{A793DB95-1BD4-4F4A-A58A-B79104894656}" srcOrd="4" destOrd="0" presId="urn:microsoft.com/office/officeart/2016/7/layout/LinearBlockProcessNumbered"/>
    <dgm:cxn modelId="{114B579E-42FD-D545-8F64-023479734E01}" type="presParOf" srcId="{A793DB95-1BD4-4F4A-A58A-B79104894656}" destId="{5B1CB8FD-4386-6E43-9B83-79818D3882ED}" srcOrd="0" destOrd="0" presId="urn:microsoft.com/office/officeart/2016/7/layout/LinearBlockProcessNumbered"/>
    <dgm:cxn modelId="{0A48EC69-D53E-FF47-983F-ABA3BE44D664}" type="presParOf" srcId="{A793DB95-1BD4-4F4A-A58A-B79104894656}" destId="{85418E51-83AC-E94C-964D-19BAC841B77D}" srcOrd="1" destOrd="0" presId="urn:microsoft.com/office/officeart/2016/7/layout/LinearBlockProcessNumbered"/>
    <dgm:cxn modelId="{5A98DC12-DAE5-8543-AE75-D067DE0D1AD0}" type="presParOf" srcId="{A793DB95-1BD4-4F4A-A58A-B79104894656}" destId="{728AA6C4-4A4C-0046-9102-F8249A7426FB}" srcOrd="2" destOrd="0" presId="urn:microsoft.com/office/officeart/2016/7/layout/LinearBlockProcessNumbered"/>
    <dgm:cxn modelId="{E09FAD03-33CA-164A-9775-7054F367FC18}" type="presParOf" srcId="{4CE83FCC-04B7-E94A-A144-C583400124ED}" destId="{67644FF7-F4BB-4049-BD83-6F14084B9D75}" srcOrd="5" destOrd="0" presId="urn:microsoft.com/office/officeart/2016/7/layout/LinearBlockProcessNumbered"/>
    <dgm:cxn modelId="{79D800DD-CA37-8F4F-AAB9-078187D115BC}" type="presParOf" srcId="{4CE83FCC-04B7-E94A-A144-C583400124ED}" destId="{79FC22D3-0161-DC44-9DF7-D44B6FA9E7E3}" srcOrd="6" destOrd="0" presId="urn:microsoft.com/office/officeart/2016/7/layout/LinearBlockProcessNumbered"/>
    <dgm:cxn modelId="{880552BE-9BA7-AF42-BB58-398D886F0B5F}" type="presParOf" srcId="{79FC22D3-0161-DC44-9DF7-D44B6FA9E7E3}" destId="{771012CF-EE0F-9D43-A6C5-B764355BA4F8}" srcOrd="0" destOrd="0" presId="urn:microsoft.com/office/officeart/2016/7/layout/LinearBlockProcessNumbered"/>
    <dgm:cxn modelId="{D96BB530-FE39-514F-A127-3F2660249A48}" type="presParOf" srcId="{79FC22D3-0161-DC44-9DF7-D44B6FA9E7E3}" destId="{BBB41A03-B73A-4041-92C3-9CF46832C978}" srcOrd="1" destOrd="0" presId="urn:microsoft.com/office/officeart/2016/7/layout/LinearBlockProcessNumbered"/>
    <dgm:cxn modelId="{B8283483-7FC9-A24B-8A66-5A9A34406CA4}" type="presParOf" srcId="{79FC22D3-0161-DC44-9DF7-D44B6FA9E7E3}" destId="{2F187A09-8EE1-B240-ACE6-A8BC1D48CBF7}"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985931-21A2-464D-B467-6D1BF1C3612D}">
      <dsp:nvSpPr>
        <dsp:cNvPr id="0" name=""/>
        <dsp:cNvSpPr/>
      </dsp:nvSpPr>
      <dsp:spPr>
        <a:xfrm>
          <a:off x="820" y="751834"/>
          <a:ext cx="2880057" cy="182883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04F4D6-4D4E-4540-922F-49F6CA79F073}">
      <dsp:nvSpPr>
        <dsp:cNvPr id="0" name=""/>
        <dsp:cNvSpPr/>
      </dsp:nvSpPr>
      <dsp:spPr>
        <a:xfrm>
          <a:off x="320826" y="1055840"/>
          <a:ext cx="2880057" cy="1828836"/>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Invite the attendee closer and inform them of all CryoPlace services offered, including where we are located and hours of operation</a:t>
          </a:r>
          <a:endParaRPr lang="en-US" sz="1600" kern="1200" dirty="0"/>
        </a:p>
      </dsp:txBody>
      <dsp:txXfrm>
        <a:off x="374391" y="1109405"/>
        <a:ext cx="2772927" cy="1721706"/>
      </dsp:txXfrm>
    </dsp:sp>
    <dsp:sp modelId="{CB25F130-1644-6E4B-93F3-84AAAC372412}">
      <dsp:nvSpPr>
        <dsp:cNvPr id="0" name=""/>
        <dsp:cNvSpPr/>
      </dsp:nvSpPr>
      <dsp:spPr>
        <a:xfrm>
          <a:off x="3520890" y="751834"/>
          <a:ext cx="2880057" cy="182883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81AF22-4468-1E44-87B2-E8EEA65CEB29}">
      <dsp:nvSpPr>
        <dsp:cNvPr id="0" name=""/>
        <dsp:cNvSpPr/>
      </dsp:nvSpPr>
      <dsp:spPr>
        <a:xfrm>
          <a:off x="3840897" y="1055840"/>
          <a:ext cx="2880057" cy="1828836"/>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i="1" kern="1200"/>
            <a:t>It’s best to </a:t>
          </a:r>
          <a:r>
            <a:rPr lang="en-US" sz="1600" i="1" u="sng" kern="1200"/>
            <a:t>stand</a:t>
          </a:r>
          <a:r>
            <a:rPr lang="en-US" sz="1600" i="1" kern="1200"/>
            <a:t> in front of the displays and not sit when presenting this information. Standing allows you to sound clearer, more confident, and appear more relaxed. </a:t>
          </a:r>
          <a:endParaRPr lang="en-US" sz="1600" kern="1200"/>
        </a:p>
      </dsp:txBody>
      <dsp:txXfrm>
        <a:off x="3894462" y="1109405"/>
        <a:ext cx="2772927" cy="17217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DA2615-B2DC-9545-BF44-EAD9DA153437}">
      <dsp:nvSpPr>
        <dsp:cNvPr id="0" name=""/>
        <dsp:cNvSpPr/>
      </dsp:nvSpPr>
      <dsp:spPr>
        <a:xfrm>
          <a:off x="206" y="188980"/>
          <a:ext cx="2488982" cy="2986779"/>
        </a:xfrm>
        <a:prstGeom prst="rect">
          <a:avLst/>
        </a:prstGeom>
        <a:blipFill rotWithShape="1">
          <a:blip xmlns:r="http://schemas.openxmlformats.org/officeDocument/2006/relationships" r:embed="rId1">
            <a:duotone>
              <a:schemeClr val="accent2">
                <a:hueOff val="0"/>
                <a:satOff val="0"/>
                <a:lumOff val="0"/>
                <a:alphaOff val="0"/>
                <a:tint val="98000"/>
                <a:lumMod val="102000"/>
              </a:schemeClr>
              <a:schemeClr val="accent2">
                <a:hueOff val="0"/>
                <a:satOff val="0"/>
                <a:lumOff val="0"/>
                <a:alphaOff val="0"/>
                <a:shade val="98000"/>
                <a:lumMod val="98000"/>
              </a:schemeClr>
            </a:duotone>
          </a:blip>
          <a:tile tx="0" ty="0" sx="100000" sy="100000" flip="none" algn="tl"/>
        </a:blipFill>
        <a:ln w="9525" cap="rnd"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45856" tIns="0" rIns="245856" bIns="330200" numCol="1" spcCol="1270" anchor="t" anchorCtr="0">
          <a:noAutofit/>
        </a:bodyPr>
        <a:lstStyle/>
        <a:p>
          <a:pPr marL="0" lvl="0" indent="0" algn="l" defTabSz="533400">
            <a:lnSpc>
              <a:spcPct val="90000"/>
            </a:lnSpc>
            <a:spcBef>
              <a:spcPct val="0"/>
            </a:spcBef>
            <a:spcAft>
              <a:spcPct val="35000"/>
            </a:spcAft>
            <a:buNone/>
          </a:pPr>
          <a:r>
            <a:rPr lang="en-US" sz="1200" b="1" i="1" kern="1200"/>
            <a:t>Be present; Be a part of the event and avoid sitting waiting on the clock or scrolling on the phone.</a:t>
          </a:r>
          <a:endParaRPr lang="en-US" sz="1200" kern="1200"/>
        </a:p>
      </dsp:txBody>
      <dsp:txXfrm>
        <a:off x="206" y="1383692"/>
        <a:ext cx="2488982" cy="1792067"/>
      </dsp:txXfrm>
    </dsp:sp>
    <dsp:sp modelId="{B02A293E-8850-864A-A9C0-1606DF57169A}">
      <dsp:nvSpPr>
        <dsp:cNvPr id="0" name=""/>
        <dsp:cNvSpPr/>
      </dsp:nvSpPr>
      <dsp:spPr>
        <a:xfrm>
          <a:off x="206" y="188980"/>
          <a:ext cx="2488982" cy="1194711"/>
        </a:xfrm>
        <a:prstGeom prst="rect">
          <a:avLst/>
        </a:prstGeom>
        <a:noFill/>
        <a:ln w="9525" cap="rnd" cmpd="sng" algn="ctr">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5856" tIns="165100" rIns="245856" bIns="165100" numCol="1" spcCol="1270" anchor="ctr" anchorCtr="0">
          <a:noAutofit/>
        </a:bodyPr>
        <a:lstStyle/>
        <a:p>
          <a:pPr marL="0" lvl="0" indent="0" algn="l" defTabSz="2711450">
            <a:lnSpc>
              <a:spcPct val="90000"/>
            </a:lnSpc>
            <a:spcBef>
              <a:spcPct val="0"/>
            </a:spcBef>
            <a:spcAft>
              <a:spcPct val="35000"/>
            </a:spcAft>
            <a:buNone/>
          </a:pPr>
          <a:r>
            <a:rPr lang="en-US" sz="6100" kern="1200"/>
            <a:t>01</a:t>
          </a:r>
        </a:p>
      </dsp:txBody>
      <dsp:txXfrm>
        <a:off x="206" y="188980"/>
        <a:ext cx="2488982" cy="1194711"/>
      </dsp:txXfrm>
    </dsp:sp>
    <dsp:sp modelId="{4A1789C5-5790-D145-A4FF-59DA9CF0E4E0}">
      <dsp:nvSpPr>
        <dsp:cNvPr id="0" name=""/>
        <dsp:cNvSpPr/>
      </dsp:nvSpPr>
      <dsp:spPr>
        <a:xfrm>
          <a:off x="2688307" y="188980"/>
          <a:ext cx="2488982" cy="2986779"/>
        </a:xfrm>
        <a:prstGeom prst="rect">
          <a:avLst/>
        </a:prstGeom>
        <a:blipFill rotWithShape="1">
          <a:blip xmlns:r="http://schemas.openxmlformats.org/officeDocument/2006/relationships" r:embed="rId1">
            <a:duotone>
              <a:schemeClr val="accent2">
                <a:hueOff val="-441124"/>
                <a:satOff val="497"/>
                <a:lumOff val="1177"/>
                <a:alphaOff val="0"/>
                <a:tint val="98000"/>
                <a:lumMod val="102000"/>
              </a:schemeClr>
              <a:schemeClr val="accent2">
                <a:hueOff val="-441124"/>
                <a:satOff val="497"/>
                <a:lumOff val="1177"/>
                <a:alphaOff val="0"/>
                <a:shade val="98000"/>
                <a:lumMod val="98000"/>
              </a:schemeClr>
            </a:duotone>
          </a:blip>
          <a:tile tx="0" ty="0" sx="100000" sy="100000" flip="none" algn="tl"/>
        </a:blipFill>
        <a:ln w="9525" cap="rnd" cmpd="sng" algn="ctr">
          <a:solidFill>
            <a:schemeClr val="accent2">
              <a:hueOff val="-441124"/>
              <a:satOff val="497"/>
              <a:lumOff val="1177"/>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45856" tIns="0" rIns="245856" bIns="330200" numCol="1" spcCol="1270" anchor="t" anchorCtr="0">
          <a:noAutofit/>
        </a:bodyPr>
        <a:lstStyle/>
        <a:p>
          <a:pPr marL="0" lvl="0" indent="0" algn="l" defTabSz="533400">
            <a:lnSpc>
              <a:spcPct val="90000"/>
            </a:lnSpc>
            <a:spcBef>
              <a:spcPct val="0"/>
            </a:spcBef>
            <a:spcAft>
              <a:spcPct val="35000"/>
            </a:spcAft>
            <a:buNone/>
          </a:pPr>
          <a:r>
            <a:rPr lang="en-US" sz="1200" b="1" i="1" kern="1200" dirty="0"/>
            <a:t>Be aware by watching the </a:t>
          </a:r>
          <a:r>
            <a:rPr lang="en-US" sz="1200" b="1" i="1" kern="1200" dirty="0" err="1"/>
            <a:t>normatec</a:t>
          </a:r>
          <a:r>
            <a:rPr lang="en-US" sz="1200" b="1" i="1" kern="1200" dirty="0"/>
            <a:t> screen for time and errors. </a:t>
          </a:r>
        </a:p>
        <a:p>
          <a:pPr marL="0" lvl="0" indent="0" algn="l" defTabSz="533400">
            <a:lnSpc>
              <a:spcPct val="90000"/>
            </a:lnSpc>
            <a:spcBef>
              <a:spcPct val="0"/>
            </a:spcBef>
            <a:spcAft>
              <a:spcPct val="35000"/>
            </a:spcAft>
            <a:buNone/>
          </a:pPr>
          <a:endParaRPr lang="en-US" sz="1200" b="1" i="1" kern="1200" dirty="0"/>
        </a:p>
        <a:p>
          <a:pPr marL="0" lvl="0" indent="0" algn="l" defTabSz="533400">
            <a:lnSpc>
              <a:spcPct val="90000"/>
            </a:lnSpc>
            <a:spcBef>
              <a:spcPct val="0"/>
            </a:spcBef>
            <a:spcAft>
              <a:spcPct val="35000"/>
            </a:spcAft>
            <a:buNone/>
          </a:pPr>
          <a:r>
            <a:rPr lang="en-US" sz="1200" b="1" i="1" kern="1200" dirty="0"/>
            <a:t>Take LOADS of participant pictures and post to the </a:t>
          </a:r>
          <a:r>
            <a:rPr lang="en-US" sz="1200" b="1" i="1" kern="1200" dirty="0" err="1"/>
            <a:t>Cryoplace</a:t>
          </a:r>
          <a:r>
            <a:rPr lang="en-US" sz="1200" b="1" i="1" kern="1200" dirty="0"/>
            <a:t> </a:t>
          </a:r>
          <a:r>
            <a:rPr lang="en-US" sz="1200" b="1" i="1" kern="1200" dirty="0" err="1"/>
            <a:t>groupme</a:t>
          </a:r>
          <a:r>
            <a:rPr lang="en-US" sz="1200" b="1" i="1" kern="1200" dirty="0"/>
            <a:t>.</a:t>
          </a:r>
          <a:endParaRPr lang="en-US" sz="1200" kern="1200" dirty="0"/>
        </a:p>
      </dsp:txBody>
      <dsp:txXfrm>
        <a:off x="2688307" y="1383692"/>
        <a:ext cx="2488982" cy="1792067"/>
      </dsp:txXfrm>
    </dsp:sp>
    <dsp:sp modelId="{05D48038-CEFC-DD4C-B180-3DE9FB43CD55}">
      <dsp:nvSpPr>
        <dsp:cNvPr id="0" name=""/>
        <dsp:cNvSpPr/>
      </dsp:nvSpPr>
      <dsp:spPr>
        <a:xfrm>
          <a:off x="2688307" y="188980"/>
          <a:ext cx="2488982" cy="1194711"/>
        </a:xfrm>
        <a:prstGeom prst="rect">
          <a:avLst/>
        </a:prstGeom>
        <a:noFill/>
        <a:ln w="9525" cap="rnd" cmpd="sng" algn="ctr">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5856" tIns="165100" rIns="245856" bIns="165100" numCol="1" spcCol="1270" anchor="ctr" anchorCtr="0">
          <a:noAutofit/>
        </a:bodyPr>
        <a:lstStyle/>
        <a:p>
          <a:pPr marL="0" lvl="0" indent="0" algn="l" defTabSz="2711450">
            <a:lnSpc>
              <a:spcPct val="90000"/>
            </a:lnSpc>
            <a:spcBef>
              <a:spcPct val="0"/>
            </a:spcBef>
            <a:spcAft>
              <a:spcPct val="35000"/>
            </a:spcAft>
            <a:buNone/>
          </a:pPr>
          <a:r>
            <a:rPr lang="en-US" sz="6100" kern="1200"/>
            <a:t>02</a:t>
          </a:r>
        </a:p>
      </dsp:txBody>
      <dsp:txXfrm>
        <a:off x="2688307" y="188980"/>
        <a:ext cx="2488982" cy="1194711"/>
      </dsp:txXfrm>
    </dsp:sp>
    <dsp:sp modelId="{5B1CB8FD-4386-6E43-9B83-79818D3882ED}">
      <dsp:nvSpPr>
        <dsp:cNvPr id="0" name=""/>
        <dsp:cNvSpPr/>
      </dsp:nvSpPr>
      <dsp:spPr>
        <a:xfrm>
          <a:off x="5376409" y="188980"/>
          <a:ext cx="2488982" cy="2986779"/>
        </a:xfrm>
        <a:prstGeom prst="rect">
          <a:avLst/>
        </a:prstGeom>
        <a:blipFill rotWithShape="1">
          <a:blip xmlns:r="http://schemas.openxmlformats.org/officeDocument/2006/relationships" r:embed="rId1">
            <a:duotone>
              <a:schemeClr val="accent2">
                <a:hueOff val="-882249"/>
                <a:satOff val="995"/>
                <a:lumOff val="2353"/>
                <a:alphaOff val="0"/>
                <a:tint val="98000"/>
                <a:lumMod val="102000"/>
              </a:schemeClr>
              <a:schemeClr val="accent2">
                <a:hueOff val="-882249"/>
                <a:satOff val="995"/>
                <a:lumOff val="2353"/>
                <a:alphaOff val="0"/>
                <a:shade val="98000"/>
                <a:lumMod val="98000"/>
              </a:schemeClr>
            </a:duotone>
          </a:blip>
          <a:tile tx="0" ty="0" sx="100000" sy="100000" flip="none" algn="tl"/>
        </a:blipFill>
        <a:ln w="9525" cap="rnd" cmpd="sng" algn="ctr">
          <a:solidFill>
            <a:schemeClr val="accent2">
              <a:hueOff val="-882249"/>
              <a:satOff val="995"/>
              <a:lumOff val="2353"/>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45856" tIns="0" rIns="245856" bIns="330200" numCol="1" spcCol="1270" anchor="t" anchorCtr="0">
          <a:noAutofit/>
        </a:bodyPr>
        <a:lstStyle/>
        <a:p>
          <a:pPr marL="0" lvl="0" indent="0" algn="l" defTabSz="533400">
            <a:lnSpc>
              <a:spcPct val="90000"/>
            </a:lnSpc>
            <a:spcBef>
              <a:spcPct val="0"/>
            </a:spcBef>
            <a:spcAft>
              <a:spcPct val="35000"/>
            </a:spcAft>
            <a:buNone/>
          </a:pPr>
          <a:r>
            <a:rPr lang="en-US" sz="1200" b="1" i="1" kern="1200"/>
            <a:t>Be careful with the equipment; Depress the release completely before beginning to pull the hose. Transport the equipment with care. Do not drop the hose or brain. Be aware of the zipper.</a:t>
          </a:r>
          <a:endParaRPr lang="en-US" sz="1200" kern="1200"/>
        </a:p>
      </dsp:txBody>
      <dsp:txXfrm>
        <a:off x="5376409" y="1383692"/>
        <a:ext cx="2488982" cy="1792067"/>
      </dsp:txXfrm>
    </dsp:sp>
    <dsp:sp modelId="{85418E51-83AC-E94C-964D-19BAC841B77D}">
      <dsp:nvSpPr>
        <dsp:cNvPr id="0" name=""/>
        <dsp:cNvSpPr/>
      </dsp:nvSpPr>
      <dsp:spPr>
        <a:xfrm>
          <a:off x="5376409" y="188980"/>
          <a:ext cx="2488982" cy="1194711"/>
        </a:xfrm>
        <a:prstGeom prst="rect">
          <a:avLst/>
        </a:prstGeom>
        <a:noFill/>
        <a:ln w="9525" cap="rnd" cmpd="sng" algn="ctr">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5856" tIns="165100" rIns="245856" bIns="165100" numCol="1" spcCol="1270" anchor="ctr" anchorCtr="0">
          <a:noAutofit/>
        </a:bodyPr>
        <a:lstStyle/>
        <a:p>
          <a:pPr marL="0" lvl="0" indent="0" algn="l" defTabSz="2711450">
            <a:lnSpc>
              <a:spcPct val="90000"/>
            </a:lnSpc>
            <a:spcBef>
              <a:spcPct val="0"/>
            </a:spcBef>
            <a:spcAft>
              <a:spcPct val="35000"/>
            </a:spcAft>
            <a:buNone/>
          </a:pPr>
          <a:r>
            <a:rPr lang="en-US" sz="6100" kern="1200"/>
            <a:t>03</a:t>
          </a:r>
        </a:p>
      </dsp:txBody>
      <dsp:txXfrm>
        <a:off x="5376409" y="188980"/>
        <a:ext cx="2488982" cy="1194711"/>
      </dsp:txXfrm>
    </dsp:sp>
    <dsp:sp modelId="{771012CF-EE0F-9D43-A6C5-B764355BA4F8}">
      <dsp:nvSpPr>
        <dsp:cNvPr id="0" name=""/>
        <dsp:cNvSpPr/>
      </dsp:nvSpPr>
      <dsp:spPr>
        <a:xfrm>
          <a:off x="8064510" y="188980"/>
          <a:ext cx="2488982" cy="2986779"/>
        </a:xfrm>
        <a:prstGeom prst="rect">
          <a:avLst/>
        </a:prstGeom>
        <a:blipFill rotWithShape="1">
          <a:blip xmlns:r="http://schemas.openxmlformats.org/officeDocument/2006/relationships" r:embed="rId1">
            <a:duotone>
              <a:schemeClr val="accent2">
                <a:hueOff val="-1323373"/>
                <a:satOff val="1492"/>
                <a:lumOff val="3530"/>
                <a:alphaOff val="0"/>
                <a:tint val="98000"/>
                <a:lumMod val="102000"/>
              </a:schemeClr>
              <a:schemeClr val="accent2">
                <a:hueOff val="-1323373"/>
                <a:satOff val="1492"/>
                <a:lumOff val="3530"/>
                <a:alphaOff val="0"/>
                <a:shade val="98000"/>
                <a:lumMod val="98000"/>
              </a:schemeClr>
            </a:duotone>
          </a:blip>
          <a:tile tx="0" ty="0" sx="100000" sy="100000" flip="none" algn="tl"/>
        </a:blipFill>
        <a:ln w="9525" cap="rnd" cmpd="sng" algn="ctr">
          <a:solidFill>
            <a:schemeClr val="accent2">
              <a:hueOff val="-1323373"/>
              <a:satOff val="1492"/>
              <a:lumOff val="3530"/>
              <a:alphaOff val="0"/>
            </a:schemeClr>
          </a:solidFill>
          <a:prstDash val="solid"/>
        </a:ln>
        <a:effectLst/>
      </dsp:spPr>
      <dsp:style>
        <a:lnRef idx="1">
          <a:scrgbClr r="0" g="0" b="0"/>
        </a:lnRef>
        <a:fillRef idx="3">
          <a:scrgbClr r="0" g="0" b="0"/>
        </a:fillRef>
        <a:effectRef idx="2">
          <a:scrgbClr r="0" g="0" b="0"/>
        </a:effectRef>
        <a:fontRef idx="minor">
          <a:schemeClr val="lt1"/>
        </a:fontRef>
      </dsp:style>
      <dsp:txBody>
        <a:bodyPr spcFirstLastPara="0" vert="horz" wrap="square" lIns="245856" tIns="0" rIns="245856" bIns="330200" numCol="1" spcCol="1270" anchor="t" anchorCtr="0">
          <a:noAutofit/>
        </a:bodyPr>
        <a:lstStyle/>
        <a:p>
          <a:pPr marL="0" lvl="0" indent="0" algn="l" defTabSz="533400">
            <a:lnSpc>
              <a:spcPct val="90000"/>
            </a:lnSpc>
            <a:spcBef>
              <a:spcPct val="0"/>
            </a:spcBef>
            <a:spcAft>
              <a:spcPct val="35000"/>
            </a:spcAft>
            <a:buNone/>
          </a:pPr>
          <a:r>
            <a:rPr lang="en-US" sz="1200" b="1" i="1" kern="1200"/>
            <a:t>Share the device website with anyone that inquires about having equipment at home and tell them to text us at 855-CryoNow for the link.</a:t>
          </a:r>
          <a:endParaRPr lang="en-US" sz="1200" kern="1200"/>
        </a:p>
      </dsp:txBody>
      <dsp:txXfrm>
        <a:off x="8064510" y="1383692"/>
        <a:ext cx="2488982" cy="1792067"/>
      </dsp:txXfrm>
    </dsp:sp>
    <dsp:sp modelId="{BBB41A03-B73A-4041-92C3-9CF46832C978}">
      <dsp:nvSpPr>
        <dsp:cNvPr id="0" name=""/>
        <dsp:cNvSpPr/>
      </dsp:nvSpPr>
      <dsp:spPr>
        <a:xfrm>
          <a:off x="8064510" y="188980"/>
          <a:ext cx="2488982" cy="1194711"/>
        </a:xfrm>
        <a:prstGeom prst="rect">
          <a:avLst/>
        </a:prstGeom>
        <a:noFill/>
        <a:ln w="9525" cap="rnd" cmpd="sng" algn="ctr">
          <a:noFill/>
          <a:prstDash val="solid"/>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5856" tIns="165100" rIns="245856" bIns="165100" numCol="1" spcCol="1270" anchor="ctr" anchorCtr="0">
          <a:noAutofit/>
        </a:bodyPr>
        <a:lstStyle/>
        <a:p>
          <a:pPr marL="0" lvl="0" indent="0" algn="l" defTabSz="2711450">
            <a:lnSpc>
              <a:spcPct val="90000"/>
            </a:lnSpc>
            <a:spcBef>
              <a:spcPct val="0"/>
            </a:spcBef>
            <a:spcAft>
              <a:spcPct val="35000"/>
            </a:spcAft>
            <a:buNone/>
          </a:pPr>
          <a:r>
            <a:rPr lang="en-US" sz="6100" kern="1200"/>
            <a:t>04</a:t>
          </a:r>
        </a:p>
      </dsp:txBody>
      <dsp:txXfrm>
        <a:off x="8064510" y="188980"/>
        <a:ext cx="2488982" cy="119471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65082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smtClean="0"/>
              <a:pPr/>
              <a:t>9/8/26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9924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27193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smtClean="0"/>
              <a:pPr/>
              <a:t>9/8/26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9770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422198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6833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0945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64780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smtClean="0"/>
              <a:pPr/>
              <a:t>9/8/26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4832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smtClean="0"/>
              <a:pPr/>
              <a:t>9/8/26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23454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smtClean="0"/>
              <a:pPr/>
              <a:t>9/8/26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97742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smtClean="0"/>
              <a:pPr/>
              <a:t>9/8/26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90061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smtClean="0"/>
              <a:pPr/>
              <a:t>9/8/26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081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smtClean="0"/>
              <a:pPr/>
              <a:t>9/8/26</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50282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smtClean="0"/>
              <a:pPr/>
              <a:t>9/8/26</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5810988"/>
      </p:ext>
    </p:extLst>
  </p:cSld>
  <p:clrMap bg1="dk1" tx1="lt1" bg2="dk2" tx2="lt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4047A07-72EC-41BC-A55F-C264F639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A1A5A7D5-D9DA-8B4F-B898-CC627FD199F9}"/>
              </a:ext>
            </a:extLst>
          </p:cNvPr>
          <p:cNvPicPr>
            <a:picLocks noChangeAspect="1"/>
          </p:cNvPicPr>
          <p:nvPr/>
        </p:nvPicPr>
        <p:blipFill>
          <a:blip r:embed="rId2">
            <a:alphaModFix amt="40000"/>
          </a:blip>
          <a:srcRect l="4023" r="13577"/>
          <a:stretch>
            <a:fillRect/>
          </a:stretch>
        </p:blipFill>
        <p:spPr>
          <a:xfrm>
            <a:off x="20" y="10"/>
            <a:ext cx="7534631" cy="6857990"/>
          </a:xfrm>
          <a:prstGeom prst="rect">
            <a:avLst/>
          </a:prstGeom>
        </p:spPr>
      </p:pic>
      <p:sp>
        <p:nvSpPr>
          <p:cNvPr id="2" name="Title 1">
            <a:extLst>
              <a:ext uri="{FF2B5EF4-FFF2-40B4-BE49-F238E27FC236}">
                <a16:creationId xmlns:a16="http://schemas.microsoft.com/office/drawing/2014/main" id="{9149610E-DE42-C840-8175-420920736DF4}"/>
              </a:ext>
            </a:extLst>
          </p:cNvPr>
          <p:cNvSpPr>
            <a:spLocks noGrp="1"/>
          </p:cNvSpPr>
          <p:nvPr>
            <p:ph type="ctrTitle"/>
          </p:nvPr>
        </p:nvSpPr>
        <p:spPr>
          <a:xfrm>
            <a:off x="810001" y="1449147"/>
            <a:ext cx="6281463" cy="3732453"/>
          </a:xfrm>
        </p:spPr>
        <p:txBody>
          <a:bodyPr>
            <a:normAutofit/>
          </a:bodyPr>
          <a:lstStyle/>
          <a:p>
            <a:r>
              <a:rPr lang="en-US">
                <a:solidFill>
                  <a:schemeClr val="tx1"/>
                </a:solidFill>
              </a:rPr>
              <a:t>POP UPS</a:t>
            </a:r>
          </a:p>
        </p:txBody>
      </p:sp>
      <p:pic>
        <p:nvPicPr>
          <p:cNvPr id="11" name="Picture 10">
            <a:extLst>
              <a:ext uri="{FF2B5EF4-FFF2-40B4-BE49-F238E27FC236}">
                <a16:creationId xmlns:a16="http://schemas.microsoft.com/office/drawing/2014/main" id="{882F1236-0304-BB4B-922D-2AACE2DCEC8A}"/>
              </a:ext>
            </a:extLst>
          </p:cNvPr>
          <p:cNvPicPr>
            <a:picLocks noChangeAspect="1"/>
          </p:cNvPicPr>
          <p:nvPr/>
        </p:nvPicPr>
        <p:blipFill>
          <a:blip r:embed="rId3">
            <a:alphaModFix amt="40000"/>
          </a:blip>
          <a:srcRect t="1833" r="-3" b="-3"/>
          <a:stretch>
            <a:fillRect/>
          </a:stretch>
        </p:blipFill>
        <p:spPr>
          <a:xfrm>
            <a:off x="7534654" y="10"/>
            <a:ext cx="4657346" cy="3428990"/>
          </a:xfrm>
          <a:prstGeom prst="rect">
            <a:avLst/>
          </a:prstGeom>
        </p:spPr>
      </p:pic>
      <p:pic>
        <p:nvPicPr>
          <p:cNvPr id="5" name="Picture 4">
            <a:extLst>
              <a:ext uri="{FF2B5EF4-FFF2-40B4-BE49-F238E27FC236}">
                <a16:creationId xmlns:a16="http://schemas.microsoft.com/office/drawing/2014/main" id="{9B452510-D1B5-6F4D-80A6-EB9735C34E88}"/>
              </a:ext>
            </a:extLst>
          </p:cNvPr>
          <p:cNvPicPr>
            <a:picLocks noChangeAspect="1"/>
          </p:cNvPicPr>
          <p:nvPr/>
        </p:nvPicPr>
        <p:blipFill>
          <a:blip r:embed="rId4">
            <a:alphaModFix amt="40000"/>
          </a:blip>
          <a:srcRect t="15671" r="-3" b="29108"/>
          <a:stretch>
            <a:fillRect/>
          </a:stretch>
        </p:blipFill>
        <p:spPr>
          <a:xfrm>
            <a:off x="7534655" y="3429000"/>
            <a:ext cx="4657345" cy="3429000"/>
          </a:xfrm>
          <a:prstGeom prst="rect">
            <a:avLst/>
          </a:prstGeom>
        </p:spPr>
      </p:pic>
      <p:sp>
        <p:nvSpPr>
          <p:cNvPr id="3" name="Subtitle 2">
            <a:extLst>
              <a:ext uri="{FF2B5EF4-FFF2-40B4-BE49-F238E27FC236}">
                <a16:creationId xmlns:a16="http://schemas.microsoft.com/office/drawing/2014/main" id="{9D174CFA-9739-2646-BEF7-D3884E0D5302}"/>
              </a:ext>
            </a:extLst>
          </p:cNvPr>
          <p:cNvSpPr>
            <a:spLocks noGrp="1"/>
          </p:cNvSpPr>
          <p:nvPr>
            <p:ph type="subTitle" idx="1"/>
          </p:nvPr>
        </p:nvSpPr>
        <p:spPr>
          <a:xfrm>
            <a:off x="810001" y="5280847"/>
            <a:ext cx="10572000" cy="434974"/>
          </a:xfrm>
        </p:spPr>
        <p:txBody>
          <a:bodyPr>
            <a:normAutofit/>
          </a:bodyPr>
          <a:lstStyle/>
          <a:p>
            <a:r>
              <a:rPr lang="en-US"/>
              <a:t>Keys to a Successful Pop Up</a:t>
            </a:r>
          </a:p>
        </p:txBody>
      </p:sp>
    </p:spTree>
    <p:extLst>
      <p:ext uri="{BB962C8B-B14F-4D97-AF65-F5344CB8AC3E}">
        <p14:creationId xmlns:p14="http://schemas.microsoft.com/office/powerpoint/2010/main" val="385531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8FEF5-CB34-89B4-8544-DBA28871EE27}"/>
              </a:ext>
            </a:extLst>
          </p:cNvPr>
          <p:cNvSpPr>
            <a:spLocks noGrp="1"/>
          </p:cNvSpPr>
          <p:nvPr>
            <p:ph type="title"/>
          </p:nvPr>
        </p:nvSpPr>
        <p:spPr/>
        <p:txBody>
          <a:bodyPr/>
          <a:lstStyle/>
          <a:p>
            <a:r>
              <a:rPr lang="en-US" dirty="0"/>
              <a:t>PREWORK</a:t>
            </a:r>
          </a:p>
        </p:txBody>
      </p:sp>
      <p:sp>
        <p:nvSpPr>
          <p:cNvPr id="3" name="Content Placeholder 2">
            <a:extLst>
              <a:ext uri="{FF2B5EF4-FFF2-40B4-BE49-F238E27FC236}">
                <a16:creationId xmlns:a16="http://schemas.microsoft.com/office/drawing/2014/main" id="{2C59DB6D-AA69-A64A-ACC3-FED0D25FBE22}"/>
              </a:ext>
            </a:extLst>
          </p:cNvPr>
          <p:cNvSpPr>
            <a:spLocks noGrp="1"/>
          </p:cNvSpPr>
          <p:nvPr>
            <p:ph idx="1"/>
          </p:nvPr>
        </p:nvSpPr>
        <p:spPr/>
        <p:txBody>
          <a:bodyPr/>
          <a:lstStyle/>
          <a:p>
            <a:r>
              <a:rPr lang="en-US" dirty="0"/>
              <a:t>Prior to the popup there are key preparations to consider;</a:t>
            </a:r>
          </a:p>
          <a:p>
            <a:pPr lvl="1"/>
            <a:r>
              <a:rPr lang="en-US" dirty="0"/>
              <a:t>to prepare for a pop up for the CryoPlace we carefully load the truck, verify the marketing materials, confirm the site details (parking, loading entrance, etc.), and confirm transportation of the CryoPlace equipment (who is driving the van, etc.).</a:t>
            </a:r>
          </a:p>
          <a:p>
            <a:endParaRPr lang="en-US" dirty="0"/>
          </a:p>
        </p:txBody>
      </p:sp>
    </p:spTree>
    <p:extLst>
      <p:ext uri="{BB962C8B-B14F-4D97-AF65-F5344CB8AC3E}">
        <p14:creationId xmlns:p14="http://schemas.microsoft.com/office/powerpoint/2010/main" val="3371102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80CEB6D-7908-8D41-8D2E-708C01E01738}"/>
              </a:ext>
            </a:extLst>
          </p:cNvPr>
          <p:cNvPicPr>
            <a:picLocks noChangeAspect="1"/>
          </p:cNvPicPr>
          <p:nvPr/>
        </p:nvPicPr>
        <p:blipFill>
          <a:blip r:embed="rId2">
            <a:duotone>
              <a:schemeClr val="accent1">
                <a:shade val="45000"/>
                <a:satMod val="135000"/>
              </a:schemeClr>
              <a:prstClr val="white"/>
            </a:duotone>
          </a:blip>
          <a:srcRect r="15604" b="1"/>
          <a:stretch>
            <a:fillRect/>
          </a:stretch>
        </p:blipFill>
        <p:spPr>
          <a:xfrm rot="5400000">
            <a:off x="5726924" y="381774"/>
            <a:ext cx="6858001" cy="6094450"/>
          </a:xfrm>
          <a:prstGeom prst="rect">
            <a:avLst/>
          </a:prstGeom>
        </p:spPr>
      </p:pic>
      <p:sp>
        <p:nvSpPr>
          <p:cNvPr id="10" name="Freeform 16">
            <a:extLst>
              <a:ext uri="{FF2B5EF4-FFF2-40B4-BE49-F238E27FC236}">
                <a16:creationId xmlns:a16="http://schemas.microsoft.com/office/drawing/2014/main" id="{90814A6D-51DC-4E3F-B3C1-B4B7517F1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485467" cy="6858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5CEC07-6468-F24F-8366-79996CFD5FE3}"/>
              </a:ext>
            </a:extLst>
          </p:cNvPr>
          <p:cNvSpPr>
            <a:spLocks noGrp="1"/>
          </p:cNvSpPr>
          <p:nvPr>
            <p:ph type="title"/>
          </p:nvPr>
        </p:nvSpPr>
        <p:spPr>
          <a:xfrm>
            <a:off x="810000" y="447188"/>
            <a:ext cx="5070100" cy="1559412"/>
          </a:xfrm>
        </p:spPr>
        <p:txBody>
          <a:bodyPr>
            <a:normAutofit/>
          </a:bodyPr>
          <a:lstStyle/>
          <a:p>
            <a:r>
              <a:rPr lang="en-US" dirty="0"/>
              <a:t>Key Components</a:t>
            </a:r>
          </a:p>
        </p:txBody>
      </p:sp>
      <p:sp>
        <p:nvSpPr>
          <p:cNvPr id="3" name="Content Placeholder 2">
            <a:extLst>
              <a:ext uri="{FF2B5EF4-FFF2-40B4-BE49-F238E27FC236}">
                <a16:creationId xmlns:a16="http://schemas.microsoft.com/office/drawing/2014/main" id="{1A4DE46C-E1E6-D145-9B26-EBA30F2DCFA0}"/>
              </a:ext>
            </a:extLst>
          </p:cNvPr>
          <p:cNvSpPr>
            <a:spLocks noGrp="1"/>
          </p:cNvSpPr>
          <p:nvPr>
            <p:ph idx="1"/>
          </p:nvPr>
        </p:nvSpPr>
        <p:spPr>
          <a:xfrm>
            <a:off x="818712" y="2413000"/>
            <a:ext cx="5055923" cy="3632200"/>
          </a:xfrm>
        </p:spPr>
        <p:txBody>
          <a:bodyPr>
            <a:normAutofit/>
          </a:bodyPr>
          <a:lstStyle/>
          <a:p>
            <a:r>
              <a:rPr lang="en-US" b="1" dirty="0"/>
              <a:t>Smile at every attendee within 3 feet of The CryoPlace setup</a:t>
            </a:r>
          </a:p>
          <a:p>
            <a:pPr marL="0" indent="0">
              <a:buNone/>
            </a:pPr>
            <a:r>
              <a:rPr lang="en-US" i="1" dirty="0"/>
              <a:t>Smiling will influence the attendee in a positive way and make them more amendable to a sales pitch or making a purchase when you present to them.</a:t>
            </a:r>
          </a:p>
        </p:txBody>
      </p:sp>
    </p:spTree>
    <p:extLst>
      <p:ext uri="{BB962C8B-B14F-4D97-AF65-F5344CB8AC3E}">
        <p14:creationId xmlns:p14="http://schemas.microsoft.com/office/powerpoint/2010/main" val="269906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EE038-F66E-8C43-854D-B664F45A43A8}"/>
              </a:ext>
            </a:extLst>
          </p:cNvPr>
          <p:cNvSpPr>
            <a:spLocks noGrp="1"/>
          </p:cNvSpPr>
          <p:nvPr>
            <p:ph type="title"/>
          </p:nvPr>
        </p:nvSpPr>
        <p:spPr/>
        <p:txBody>
          <a:bodyPr/>
          <a:lstStyle/>
          <a:p>
            <a:r>
              <a:rPr lang="en-US" dirty="0"/>
              <a:t>Key Components</a:t>
            </a:r>
          </a:p>
        </p:txBody>
      </p:sp>
      <p:graphicFrame>
        <p:nvGraphicFramePr>
          <p:cNvPr id="6" name="Content Placeholder 2">
            <a:extLst>
              <a:ext uri="{FF2B5EF4-FFF2-40B4-BE49-F238E27FC236}">
                <a16:creationId xmlns:a16="http://schemas.microsoft.com/office/drawing/2014/main" id="{0E1D3421-ACF7-3E36-032D-70E115AD80CB}"/>
              </a:ext>
            </a:extLst>
          </p:cNvPr>
          <p:cNvGraphicFramePr>
            <a:graphicFrameLocks noGrp="1"/>
          </p:cNvGraphicFramePr>
          <p:nvPr>
            <p:ph idx="1"/>
          </p:nvPr>
        </p:nvGraphicFramePr>
        <p:xfrm>
          <a:off x="818712" y="2222287"/>
          <a:ext cx="6721775" cy="3636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95E0AD33-29B4-F474-0552-2EEE844CC259}"/>
              </a:ext>
            </a:extLst>
          </p:cNvPr>
          <p:cNvPicPr>
            <a:picLocks noChangeAspect="1"/>
          </p:cNvPicPr>
          <p:nvPr/>
        </p:nvPicPr>
        <p:blipFill>
          <a:blip r:embed="rId7"/>
          <a:stretch>
            <a:fillRect/>
          </a:stretch>
        </p:blipFill>
        <p:spPr>
          <a:xfrm>
            <a:off x="7647404" y="715755"/>
            <a:ext cx="4073941" cy="5426489"/>
          </a:xfrm>
          <a:prstGeom prst="rect">
            <a:avLst/>
          </a:prstGeom>
        </p:spPr>
      </p:pic>
    </p:spTree>
    <p:extLst>
      <p:ext uri="{BB962C8B-B14F-4D97-AF65-F5344CB8AC3E}">
        <p14:creationId xmlns:p14="http://schemas.microsoft.com/office/powerpoint/2010/main" val="13653620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5E423B-17DA-694D-AAA9-04927232ADE1}"/>
              </a:ext>
            </a:extLst>
          </p:cNvPr>
          <p:cNvPicPr>
            <a:picLocks noChangeAspect="1"/>
          </p:cNvPicPr>
          <p:nvPr/>
        </p:nvPicPr>
        <p:blipFill>
          <a:blip r:embed="rId2">
            <a:duotone>
              <a:schemeClr val="accent1">
                <a:shade val="45000"/>
                <a:satMod val="135000"/>
              </a:schemeClr>
              <a:prstClr val="white"/>
            </a:duotone>
          </a:blip>
          <a:srcRect r="1" b="15604"/>
          <a:stretch>
            <a:fillRect/>
          </a:stretch>
        </p:blipFill>
        <p:spPr>
          <a:xfrm>
            <a:off x="6108700" y="-1"/>
            <a:ext cx="6094450" cy="6858001"/>
          </a:xfrm>
          <a:prstGeom prst="rect">
            <a:avLst/>
          </a:prstGeom>
        </p:spPr>
      </p:pic>
      <p:sp>
        <p:nvSpPr>
          <p:cNvPr id="14" name="Freeform 16">
            <a:extLst>
              <a:ext uri="{FF2B5EF4-FFF2-40B4-BE49-F238E27FC236}">
                <a16:creationId xmlns:a16="http://schemas.microsoft.com/office/drawing/2014/main" id="{90814A6D-51DC-4E3F-B3C1-B4B7517F1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485467" cy="6858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0EFB39-29F7-AD4F-A1E3-1394FF394DFA}"/>
              </a:ext>
            </a:extLst>
          </p:cNvPr>
          <p:cNvSpPr>
            <a:spLocks noGrp="1"/>
          </p:cNvSpPr>
          <p:nvPr>
            <p:ph type="title"/>
          </p:nvPr>
        </p:nvSpPr>
        <p:spPr>
          <a:xfrm>
            <a:off x="810000" y="447188"/>
            <a:ext cx="5070100" cy="1559412"/>
          </a:xfrm>
        </p:spPr>
        <p:txBody>
          <a:bodyPr>
            <a:normAutofit/>
          </a:bodyPr>
          <a:lstStyle/>
          <a:p>
            <a:r>
              <a:rPr lang="en-US" dirty="0"/>
              <a:t>Key Components</a:t>
            </a:r>
          </a:p>
        </p:txBody>
      </p:sp>
      <p:sp>
        <p:nvSpPr>
          <p:cNvPr id="3" name="Content Placeholder 2">
            <a:extLst>
              <a:ext uri="{FF2B5EF4-FFF2-40B4-BE49-F238E27FC236}">
                <a16:creationId xmlns:a16="http://schemas.microsoft.com/office/drawing/2014/main" id="{4F9934A1-C1E6-5E48-892C-7C3ABB658132}"/>
              </a:ext>
            </a:extLst>
          </p:cNvPr>
          <p:cNvSpPr>
            <a:spLocks noGrp="1"/>
          </p:cNvSpPr>
          <p:nvPr>
            <p:ph idx="1"/>
          </p:nvPr>
        </p:nvSpPr>
        <p:spPr>
          <a:xfrm>
            <a:off x="818712" y="2413000"/>
            <a:ext cx="5055923" cy="3632200"/>
          </a:xfrm>
        </p:spPr>
        <p:txBody>
          <a:bodyPr>
            <a:normAutofit/>
          </a:bodyPr>
          <a:lstStyle/>
          <a:p>
            <a:r>
              <a:rPr lang="en-US" b="1"/>
              <a:t>Ask attendee to try a first-time, free compression (unless contraindicated for them):</a:t>
            </a:r>
          </a:p>
          <a:p>
            <a:pPr marL="0" indent="0">
              <a:buNone/>
            </a:pPr>
            <a:r>
              <a:rPr lang="en-US" i="1"/>
              <a:t>Here is where you would tell the story and explain what compression therapy feels like. Here’s an example…”The boots feel like a massage. And like a massage there are levels. If you like a deep tissue massage we can start at a 7 but if you like a light touch we can start at a 1 or anywhere in between, What type of massage would you like?”</a:t>
            </a:r>
            <a:endParaRPr lang="en-US" dirty="0"/>
          </a:p>
        </p:txBody>
      </p:sp>
    </p:spTree>
    <p:extLst>
      <p:ext uri="{BB962C8B-B14F-4D97-AF65-F5344CB8AC3E}">
        <p14:creationId xmlns:p14="http://schemas.microsoft.com/office/powerpoint/2010/main" val="3531066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BF5760C-D84F-5242-82F6-D011F9B2E710}"/>
              </a:ext>
            </a:extLst>
          </p:cNvPr>
          <p:cNvPicPr>
            <a:picLocks noChangeAspect="1"/>
          </p:cNvPicPr>
          <p:nvPr/>
        </p:nvPicPr>
        <p:blipFill>
          <a:blip r:embed="rId2">
            <a:duotone>
              <a:schemeClr val="accent1">
                <a:shade val="45000"/>
                <a:satMod val="135000"/>
              </a:schemeClr>
              <a:prstClr val="white"/>
            </a:duotone>
          </a:blip>
          <a:srcRect l="20172" r="13178"/>
          <a:stretch>
            <a:fillRect/>
          </a:stretch>
        </p:blipFill>
        <p:spPr>
          <a:xfrm>
            <a:off x="6108700" y="-1"/>
            <a:ext cx="6094450" cy="6858001"/>
          </a:xfrm>
          <a:prstGeom prst="rect">
            <a:avLst/>
          </a:prstGeom>
        </p:spPr>
      </p:pic>
      <p:sp>
        <p:nvSpPr>
          <p:cNvPr id="10" name="Freeform 16">
            <a:extLst>
              <a:ext uri="{FF2B5EF4-FFF2-40B4-BE49-F238E27FC236}">
                <a16:creationId xmlns:a16="http://schemas.microsoft.com/office/drawing/2014/main" id="{90814A6D-51DC-4E3F-B3C1-B4B7517F1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6485467" cy="6858000"/>
          </a:xfrm>
          <a:custGeom>
            <a:avLst/>
            <a:gdLst>
              <a:gd name="connsiteX0" fmla="*/ 0 w 6485467"/>
              <a:gd name="connsiteY0" fmla="*/ 0 h 6858000"/>
              <a:gd name="connsiteX1" fmla="*/ 6485467 w 6485467"/>
              <a:gd name="connsiteY1" fmla="*/ 0 h 6858000"/>
              <a:gd name="connsiteX2" fmla="*/ 6485467 w 6485467"/>
              <a:gd name="connsiteY2" fmla="*/ 1900238 h 6858000"/>
              <a:gd name="connsiteX3" fmla="*/ 6115051 w 6485467"/>
              <a:gd name="connsiteY3" fmla="*/ 2178050 h 6858000"/>
              <a:gd name="connsiteX4" fmla="*/ 6110817 w 6485467"/>
              <a:gd name="connsiteY4" fmla="*/ 2184400 h 6858000"/>
              <a:gd name="connsiteX5" fmla="*/ 6104467 w 6485467"/>
              <a:gd name="connsiteY5" fmla="*/ 2193925 h 6858000"/>
              <a:gd name="connsiteX6" fmla="*/ 6098117 w 6485467"/>
              <a:gd name="connsiteY6" fmla="*/ 2201863 h 6858000"/>
              <a:gd name="connsiteX7" fmla="*/ 6098117 w 6485467"/>
              <a:gd name="connsiteY7" fmla="*/ 2211388 h 6858000"/>
              <a:gd name="connsiteX8" fmla="*/ 6098117 w 6485467"/>
              <a:gd name="connsiteY8" fmla="*/ 2220913 h 6858000"/>
              <a:gd name="connsiteX9" fmla="*/ 6104467 w 6485467"/>
              <a:gd name="connsiteY9" fmla="*/ 2228850 h 6858000"/>
              <a:gd name="connsiteX10" fmla="*/ 6110817 w 6485467"/>
              <a:gd name="connsiteY10" fmla="*/ 2238375 h 6858000"/>
              <a:gd name="connsiteX11" fmla="*/ 6115051 w 6485467"/>
              <a:gd name="connsiteY11" fmla="*/ 2244725 h 6858000"/>
              <a:gd name="connsiteX12" fmla="*/ 6485467 w 6485467"/>
              <a:gd name="connsiteY12" fmla="*/ 2522538 h 6858000"/>
              <a:gd name="connsiteX13" fmla="*/ 6485467 w 6485467"/>
              <a:gd name="connsiteY13" fmla="*/ 6858000 h 6858000"/>
              <a:gd name="connsiteX14" fmla="*/ 0 w 6485467"/>
              <a:gd name="connsiteY1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485467" h="6858000">
                <a:moveTo>
                  <a:pt x="0" y="0"/>
                </a:moveTo>
                <a:lnTo>
                  <a:pt x="6485467" y="0"/>
                </a:lnTo>
                <a:lnTo>
                  <a:pt x="6485467" y="1900238"/>
                </a:lnTo>
                <a:lnTo>
                  <a:pt x="6115051" y="2178050"/>
                </a:lnTo>
                <a:lnTo>
                  <a:pt x="6110817" y="2184400"/>
                </a:lnTo>
                <a:lnTo>
                  <a:pt x="6104467" y="2193925"/>
                </a:lnTo>
                <a:lnTo>
                  <a:pt x="6098117" y="2201863"/>
                </a:lnTo>
                <a:lnTo>
                  <a:pt x="6098117" y="2211388"/>
                </a:lnTo>
                <a:lnTo>
                  <a:pt x="6098117" y="2220913"/>
                </a:lnTo>
                <a:lnTo>
                  <a:pt x="6104467" y="2228850"/>
                </a:lnTo>
                <a:lnTo>
                  <a:pt x="6110817" y="2238375"/>
                </a:lnTo>
                <a:lnTo>
                  <a:pt x="6115051" y="2244725"/>
                </a:lnTo>
                <a:lnTo>
                  <a:pt x="6485467" y="2522538"/>
                </a:lnTo>
                <a:lnTo>
                  <a:pt x="6485467" y="6858000"/>
                </a:lnTo>
                <a:lnTo>
                  <a:pt x="0" y="6858000"/>
                </a:lnTo>
                <a:close/>
              </a:path>
            </a:pathLst>
          </a:custGeom>
          <a:solidFill>
            <a:schemeClr val="bg1">
              <a:lumMod val="85000"/>
              <a:lumOff val="1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2B5DE0-E53F-C748-9A79-82D2BDB03E3A}"/>
              </a:ext>
            </a:extLst>
          </p:cNvPr>
          <p:cNvSpPr>
            <a:spLocks noGrp="1"/>
          </p:cNvSpPr>
          <p:nvPr>
            <p:ph type="title"/>
          </p:nvPr>
        </p:nvSpPr>
        <p:spPr>
          <a:xfrm>
            <a:off x="810000" y="447188"/>
            <a:ext cx="5070100" cy="1559412"/>
          </a:xfrm>
        </p:spPr>
        <p:txBody>
          <a:bodyPr>
            <a:normAutofit/>
          </a:bodyPr>
          <a:lstStyle/>
          <a:p>
            <a:r>
              <a:rPr lang="en-US" dirty="0"/>
              <a:t>Key Components </a:t>
            </a:r>
          </a:p>
        </p:txBody>
      </p:sp>
      <p:sp>
        <p:nvSpPr>
          <p:cNvPr id="3" name="Content Placeholder 2">
            <a:extLst>
              <a:ext uri="{FF2B5EF4-FFF2-40B4-BE49-F238E27FC236}">
                <a16:creationId xmlns:a16="http://schemas.microsoft.com/office/drawing/2014/main" id="{D3DAC773-A32C-FA4B-91AC-681E6AE63D3C}"/>
              </a:ext>
            </a:extLst>
          </p:cNvPr>
          <p:cNvSpPr>
            <a:spLocks noGrp="1"/>
          </p:cNvSpPr>
          <p:nvPr>
            <p:ph idx="1"/>
          </p:nvPr>
        </p:nvSpPr>
        <p:spPr>
          <a:xfrm>
            <a:off x="818712" y="2413000"/>
            <a:ext cx="5055923" cy="3632200"/>
          </a:xfrm>
        </p:spPr>
        <p:txBody>
          <a:bodyPr>
            <a:normAutofit/>
          </a:bodyPr>
          <a:lstStyle/>
          <a:p>
            <a:r>
              <a:rPr lang="en-US" b="1"/>
              <a:t>Inform attendee of any special event offerings i.e. raffle prize, spin wheel, and the access pass. </a:t>
            </a:r>
          </a:p>
          <a:p>
            <a:pPr marL="0" indent="0">
              <a:buNone/>
            </a:pPr>
            <a:r>
              <a:rPr lang="en-US" i="1"/>
              <a:t>Attendees LOVE free items. In addition to bringing out the compression boots, we will often bring snacks, raffle prizes to restaurants, t-shirts, water bottles, lunch bags, and our spin wheel for free services. Spin wheels and candy are a great attraction to use when we are attending pop ups with children.</a:t>
            </a:r>
          </a:p>
          <a:p>
            <a:pPr marL="0" indent="0">
              <a:buNone/>
            </a:pPr>
            <a:endParaRPr lang="en-US" dirty="0"/>
          </a:p>
        </p:txBody>
      </p:sp>
    </p:spTree>
    <p:extLst>
      <p:ext uri="{BB962C8B-B14F-4D97-AF65-F5344CB8AC3E}">
        <p14:creationId xmlns:p14="http://schemas.microsoft.com/office/powerpoint/2010/main" val="3243801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B5DE0-E53F-C748-9A79-82D2BDB03E3A}"/>
              </a:ext>
            </a:extLst>
          </p:cNvPr>
          <p:cNvSpPr>
            <a:spLocks noGrp="1"/>
          </p:cNvSpPr>
          <p:nvPr>
            <p:ph type="title"/>
          </p:nvPr>
        </p:nvSpPr>
        <p:spPr>
          <a:xfrm>
            <a:off x="810000" y="447188"/>
            <a:ext cx="10571998" cy="970450"/>
          </a:xfrm>
        </p:spPr>
        <p:txBody>
          <a:bodyPr>
            <a:normAutofit/>
          </a:bodyPr>
          <a:lstStyle/>
          <a:p>
            <a:r>
              <a:rPr lang="en-US" dirty="0"/>
              <a:t>Key Components </a:t>
            </a:r>
          </a:p>
        </p:txBody>
      </p:sp>
      <p:graphicFrame>
        <p:nvGraphicFramePr>
          <p:cNvPr id="5" name="Content Placeholder 2">
            <a:extLst>
              <a:ext uri="{FF2B5EF4-FFF2-40B4-BE49-F238E27FC236}">
                <a16:creationId xmlns:a16="http://schemas.microsoft.com/office/drawing/2014/main" id="{F76E1A6D-22D3-958D-78E0-A5F533435436}"/>
              </a:ext>
            </a:extLst>
          </p:cNvPr>
          <p:cNvGraphicFramePr>
            <a:graphicFrameLocks noGrp="1"/>
          </p:cNvGraphicFramePr>
          <p:nvPr>
            <p:ph idx="1"/>
            <p:extLst>
              <p:ext uri="{D42A27DB-BD31-4B8C-83A1-F6EECF244321}">
                <p14:modId xmlns:p14="http://schemas.microsoft.com/office/powerpoint/2010/main" val="1980398671"/>
              </p:ext>
            </p:extLst>
          </p:nvPr>
        </p:nvGraphicFramePr>
        <p:xfrm>
          <a:off x="819150" y="2494722"/>
          <a:ext cx="10553700" cy="33647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45315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940F547-7206-4401-94FB-F8421915D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BF5760C-D84F-5242-82F6-D011F9B2E710}"/>
              </a:ext>
            </a:extLst>
          </p:cNvPr>
          <p:cNvPicPr>
            <a:picLocks noChangeAspect="1"/>
          </p:cNvPicPr>
          <p:nvPr/>
        </p:nvPicPr>
        <p:blipFill>
          <a:blip r:embed="rId2">
            <a:alphaModFix amt="40000"/>
          </a:blip>
          <a:srcRect l="33645" r="24167"/>
          <a:stretch>
            <a:fillRect/>
          </a:stretch>
        </p:blipFill>
        <p:spPr>
          <a:xfrm rot="5400000">
            <a:off x="2667000" y="-2667000"/>
            <a:ext cx="6858000" cy="12192000"/>
          </a:xfrm>
          <a:prstGeom prst="rect">
            <a:avLst/>
          </a:prstGeom>
        </p:spPr>
      </p:pic>
      <p:sp>
        <p:nvSpPr>
          <p:cNvPr id="2" name="Title 1">
            <a:extLst>
              <a:ext uri="{FF2B5EF4-FFF2-40B4-BE49-F238E27FC236}">
                <a16:creationId xmlns:a16="http://schemas.microsoft.com/office/drawing/2014/main" id="{702B5DE0-E53F-C748-9A79-82D2BDB03E3A}"/>
              </a:ext>
            </a:extLst>
          </p:cNvPr>
          <p:cNvSpPr>
            <a:spLocks noGrp="1"/>
          </p:cNvSpPr>
          <p:nvPr>
            <p:ph type="title"/>
          </p:nvPr>
        </p:nvSpPr>
        <p:spPr>
          <a:xfrm>
            <a:off x="810000" y="447188"/>
            <a:ext cx="10571998" cy="970450"/>
          </a:xfrm>
        </p:spPr>
        <p:txBody>
          <a:bodyPr>
            <a:normAutofit/>
          </a:bodyPr>
          <a:lstStyle/>
          <a:p>
            <a:r>
              <a:rPr lang="en-US" dirty="0"/>
              <a:t>Pop Up Contest</a:t>
            </a:r>
          </a:p>
        </p:txBody>
      </p:sp>
      <p:sp>
        <p:nvSpPr>
          <p:cNvPr id="3" name="Content Placeholder 2">
            <a:extLst>
              <a:ext uri="{FF2B5EF4-FFF2-40B4-BE49-F238E27FC236}">
                <a16:creationId xmlns:a16="http://schemas.microsoft.com/office/drawing/2014/main" id="{D3DAC773-A32C-FA4B-91AC-681E6AE63D3C}"/>
              </a:ext>
            </a:extLst>
          </p:cNvPr>
          <p:cNvSpPr>
            <a:spLocks noGrp="1"/>
          </p:cNvSpPr>
          <p:nvPr>
            <p:ph idx="1"/>
          </p:nvPr>
        </p:nvSpPr>
        <p:spPr>
          <a:xfrm>
            <a:off x="818712" y="2222287"/>
            <a:ext cx="10554574" cy="3636511"/>
          </a:xfrm>
        </p:spPr>
        <p:txBody>
          <a:bodyPr>
            <a:normAutofit/>
          </a:bodyPr>
          <a:lstStyle/>
          <a:p>
            <a:r>
              <a:rPr lang="en-US" b="1" dirty="0"/>
              <a:t>Every Event:</a:t>
            </a:r>
          </a:p>
          <a:p>
            <a:pPr lvl="1"/>
            <a:r>
              <a:rPr lang="en-US" b="1" dirty="0"/>
              <a:t>Each employee will receive an attendance bonus for being 15 minutes early for the event. </a:t>
            </a:r>
          </a:p>
          <a:p>
            <a:pPr lvl="1"/>
            <a:r>
              <a:rPr lang="en-US" b="1" dirty="0"/>
              <a:t>Each employee will receive an additional bonus for equipment loading and unloading. </a:t>
            </a:r>
          </a:p>
          <a:p>
            <a:pPr lvl="1"/>
            <a:r>
              <a:rPr lang="en-US" b="1" dirty="0"/>
              <a:t>The employee that post the most creative media to the </a:t>
            </a:r>
            <a:r>
              <a:rPr lang="en-US" b="1" dirty="0" err="1"/>
              <a:t>Cryoplace</a:t>
            </a:r>
            <a:r>
              <a:rPr lang="en-US" b="1" dirty="0"/>
              <a:t> </a:t>
            </a:r>
            <a:r>
              <a:rPr lang="en-US" b="1" dirty="0" err="1"/>
              <a:t>groupme</a:t>
            </a:r>
            <a:r>
              <a:rPr lang="en-US" b="1" dirty="0"/>
              <a:t> will receive an additional bonus.</a:t>
            </a:r>
            <a:endParaRPr lang="en-US" dirty="0"/>
          </a:p>
        </p:txBody>
      </p:sp>
    </p:spTree>
    <p:extLst>
      <p:ext uri="{BB962C8B-B14F-4D97-AF65-F5344CB8AC3E}">
        <p14:creationId xmlns:p14="http://schemas.microsoft.com/office/powerpoint/2010/main" val="75117590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docProps/app.xml><?xml version="1.0" encoding="utf-8"?>
<Properties xmlns="http://schemas.openxmlformats.org/officeDocument/2006/extended-properties" xmlns:vt="http://schemas.openxmlformats.org/officeDocument/2006/docPropsVTypes">
  <Template>{A44958C1-8291-474B-BBE0-99B01170B100}tf10001121_mac</Template>
  <TotalTime>32850</TotalTime>
  <Words>507</Words>
  <Application>Microsoft Macintosh PowerPoint</Application>
  <PresentationFormat>Widescreen</PresentationFormat>
  <Paragraphs>33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Century Gothic</vt:lpstr>
      <vt:lpstr>Wingdings 2</vt:lpstr>
      <vt:lpstr>Quotable</vt:lpstr>
      <vt:lpstr>POP UPS</vt:lpstr>
      <vt:lpstr>PREWORK</vt:lpstr>
      <vt:lpstr>Key Components</vt:lpstr>
      <vt:lpstr>Key Components</vt:lpstr>
      <vt:lpstr>Key Components</vt:lpstr>
      <vt:lpstr>Key Components </vt:lpstr>
      <vt:lpstr>Key Components </vt:lpstr>
      <vt:lpstr>Pop Up Contest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Pop Ups</dc:title>
  <dc:creator>Microsoft Office User</dc:creator>
  <cp:lastModifiedBy>tynisha astrel</cp:lastModifiedBy>
  <cp:revision>20</cp:revision>
  <dcterms:created xsi:type="dcterms:W3CDTF">2023-04-26T14:43:21Z</dcterms:created>
  <dcterms:modified xsi:type="dcterms:W3CDTF">2026-09-08T23:23:25Z</dcterms:modified>
</cp:coreProperties>
</file>